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65" r:id="rId3"/>
    <p:sldId id="258" r:id="rId4"/>
    <p:sldId id="260" r:id="rId5"/>
    <p:sldId id="261" r:id="rId6"/>
    <p:sldId id="263" r:id="rId7"/>
    <p:sldId id="264" r:id="rId8"/>
    <p:sldId id="267" r:id="rId9"/>
    <p:sldId id="268" r:id="rId10"/>
    <p:sldId id="269" r:id="rId11"/>
    <p:sldId id="275" r:id="rId12"/>
    <p:sldId id="270" r:id="rId13"/>
    <p:sldId id="271" r:id="rId14"/>
    <p:sldId id="273" r:id="rId15"/>
    <p:sldId id="259" r:id="rId16"/>
    <p:sldId id="272" r:id="rId17"/>
    <p:sldId id="274" r:id="rId18"/>
    <p:sldId id="276" r:id="rId19"/>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16" autoAdjust="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81F93EA-A834-4224-9A96-31A0E37421B4}" type="datetimeFigureOut">
              <a:rPr lang="zh-TW" altLang="en-US" smtClean="0"/>
              <a:pPr/>
              <a:t>2014/6/5</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EA321BC-FD63-437A-9492-6953240DB49B}" type="slidenum">
              <a:rPr lang="zh-TW" altLang="en-US" smtClean="0"/>
              <a:pPr/>
              <a:t>‹#›</a:t>
            </a:fld>
            <a:endParaRPr lang="zh-TW" altLang="en-US"/>
          </a:p>
        </p:txBody>
      </p:sp>
    </p:spTree>
    <p:extLst>
      <p:ext uri="{BB962C8B-B14F-4D97-AF65-F5344CB8AC3E}">
        <p14:creationId xmlns:p14="http://schemas.microsoft.com/office/powerpoint/2010/main" val="2851380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6EA321BC-FD63-437A-9492-6953240DB49B}" type="slidenum">
              <a:rPr lang="zh-TW" altLang="en-US" smtClean="0"/>
              <a:pPr/>
              <a:t>18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7862110F-46AA-42E2-99A5-608E3556356C}" type="datetime1">
              <a:rPr lang="zh-TW" altLang="en-US" smtClean="0"/>
              <a:t>2014/6/5</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6FC8CE74-DF09-429F-A249-81CF827ED56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C5899770-07EA-474C-9FEE-D407705BE91C}" type="datetime1">
              <a:rPr lang="zh-TW" altLang="en-US" smtClean="0"/>
              <a:t>2014/6/5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CD84560B-FD07-49D3-B1DE-5017CF0D0970}" type="datetime1">
              <a:rPr lang="zh-TW" altLang="en-US" smtClean="0"/>
              <a:t>2014/6/5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FF36108-8C67-4F6E-9F19-8450A29B5061}" type="datetime1">
              <a:rPr lang="zh-TW" altLang="en-US" smtClean="0"/>
              <a:t>2014/6/5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39AF5CD-834C-4F84-B105-7CB3BFC2DBF2}" type="datetime1">
              <a:rPr lang="zh-TW" altLang="en-US" smtClean="0"/>
              <a:t>2014/6/5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0F61013-7978-4BBB-86E8-0345F2FF0BA5}" type="datetime1">
              <a:rPr lang="zh-TW" altLang="en-US" smtClean="0"/>
              <a:t>2014/6/5</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FA79D641-6C5E-4529-9B88-6A9F25E19DCF}" type="datetime1">
              <a:rPr lang="zh-TW" altLang="en-US" smtClean="0"/>
              <a:t>2014/6/5</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F016A2C6-27E2-4927-AC03-B0D33945AD7F}" type="datetime1">
              <a:rPr lang="zh-TW" altLang="en-US" smtClean="0"/>
              <a:t>2014/6/5</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4DB35559-CC7D-49A9-8DB9-19FC6A521310}" type="datetime1">
              <a:rPr lang="zh-TW" altLang="en-US" smtClean="0"/>
              <a:t>2014/6/5</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B6AB0DBA-F267-420D-A0DC-30E256DB2FB6}" type="datetime1">
              <a:rPr lang="zh-TW" altLang="en-US" smtClean="0"/>
              <a:t>2014/6/5</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FC8CE74-DF09-429F-A249-81CF827ED56A}"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F991D88B-E7B3-41C3-962F-EFCF9B239F83}" type="datetime1">
              <a:rPr lang="zh-TW" altLang="en-US" smtClean="0"/>
              <a:t>2014/6/5</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6FC8CE74-DF09-429F-A249-81CF827ED56A}"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795CDE-E20B-4C5D-9B5A-FCE4DCEC64DB}" type="datetime1">
              <a:rPr lang="zh-TW" altLang="en-US" smtClean="0"/>
              <a:t>2014/6/5</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C8CE74-DF09-429F-A249-81CF827ED56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ed.gov/pubs/GermanCaseStudy/Image30.gi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actfish.com/statistic/education%20expenditure,%20public%20of%20gni" TargetMode="External"/><Relationship Id="rId7" Type="http://schemas.openxmlformats.org/officeDocument/2006/relationships/hyperlink" Target="http://www.factfish.com/statistic/education%20expenditure%20per%20student" TargetMode="External"/><Relationship Id="rId2" Type="http://schemas.openxmlformats.org/officeDocument/2006/relationships/hyperlink" Target="http://www.factfish.com/statistic/education%20expenditure,%20public%20of%20gdp" TargetMode="External"/><Relationship Id="rId1" Type="http://schemas.openxmlformats.org/officeDocument/2006/relationships/slideLayout" Target="../slideLayouts/slideLayout2.xml"/><Relationship Id="rId6" Type="http://schemas.openxmlformats.org/officeDocument/2006/relationships/hyperlink" Target="http://www.factfish.com/statistic/education%20expenditure,%20public%20of%20education%20expenditure,%20not%20allocated%20by%20level" TargetMode="External"/><Relationship Id="rId5" Type="http://schemas.openxmlformats.org/officeDocument/2006/relationships/hyperlink" Target="http://www.factfish.com/statistic/education%20expenditure,%20public%20of%20education%20expenditure" TargetMode="External"/><Relationship Id="rId4" Type="http://schemas.openxmlformats.org/officeDocument/2006/relationships/hyperlink" Target="http://www.factfish.com/statistic/education%20expenditure,%20public%20of%20government%20expenditur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ecd.org/document/59/0,3746,en_2649_39263231_45141755_1_1_1_1,0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772816"/>
            <a:ext cx="8229600" cy="3747872"/>
          </a:xfrm>
        </p:spPr>
        <p:txBody>
          <a:bodyPr>
            <a:normAutofit/>
          </a:bodyPr>
          <a:lstStyle/>
          <a:p>
            <a:pPr>
              <a:buNone/>
            </a:pPr>
            <a:r>
              <a:rPr lang="en-US" altLang="zh-TW" sz="4000" dirty="0" smtClean="0">
                <a:latin typeface="Times New Roman" pitchFamily="18" charset="0"/>
                <a:cs typeface="Times New Roman" pitchFamily="18" charset="0"/>
              </a:rPr>
              <a:t>  </a:t>
            </a:r>
          </a:p>
          <a:p>
            <a:pPr algn="ctr">
              <a:buNone/>
            </a:pPr>
            <a:r>
              <a:rPr lang="en-US" altLang="zh-TW" sz="3600" dirty="0" smtClean="0">
                <a:latin typeface="Times New Roman" pitchFamily="18" charset="0"/>
                <a:cs typeface="Times New Roman" pitchFamily="18" charset="0"/>
              </a:rPr>
              <a:t>The position of self-financing tertiary </a:t>
            </a:r>
          </a:p>
          <a:p>
            <a:pPr algn="ctr">
              <a:buNone/>
            </a:pPr>
            <a:r>
              <a:rPr lang="en-US" altLang="zh-TW" sz="3600" dirty="0" smtClean="0">
                <a:latin typeface="Times New Roman" pitchFamily="18" charset="0"/>
                <a:cs typeface="Times New Roman" pitchFamily="18" charset="0"/>
              </a:rPr>
              <a:t>education </a:t>
            </a:r>
            <a:r>
              <a:rPr lang="en-US" altLang="zh-TW" sz="3600" dirty="0" err="1" smtClean="0">
                <a:latin typeface="Times New Roman" pitchFamily="18" charset="0"/>
                <a:cs typeface="Times New Roman" pitchFamily="18" charset="0"/>
              </a:rPr>
              <a:t>programmes</a:t>
            </a:r>
            <a:r>
              <a:rPr lang="en-US" altLang="zh-TW" sz="3600" dirty="0" smtClean="0">
                <a:latin typeface="Times New Roman" pitchFamily="18" charset="0"/>
                <a:cs typeface="Times New Roman" pitchFamily="18" charset="0"/>
              </a:rPr>
              <a:t> in Hong Kong</a:t>
            </a:r>
          </a:p>
        </p:txBody>
      </p:sp>
      <p:sp>
        <p:nvSpPr>
          <p:cNvPr id="2" name="標題 1"/>
          <p:cNvSpPr>
            <a:spLocks noGrp="1"/>
          </p:cNvSpPr>
          <p:nvPr>
            <p:ph type="title"/>
          </p:nvPr>
        </p:nvSpPr>
        <p:spPr>
          <a:xfrm>
            <a:off x="467544" y="1268760"/>
            <a:ext cx="8229600" cy="1143000"/>
          </a:xfrm>
        </p:spPr>
        <p:txBody>
          <a:bodyPr/>
          <a:lstStyle/>
          <a:p>
            <a:pPr algn="ctr"/>
            <a:r>
              <a:rPr lang="en-US" altLang="zh-TW" dirty="0" smtClean="0">
                <a:latin typeface="Times New Roman" pitchFamily="18" charset="0"/>
                <a:cs typeface="Times New Roman" pitchFamily="18" charset="0"/>
              </a:rPr>
              <a:t>Module 1:</a:t>
            </a:r>
            <a:endParaRPr lang="zh-TW" altLang="en-US" dirty="0">
              <a:latin typeface="Times New Roman" pitchFamily="18" charset="0"/>
              <a:cs typeface="Times New Roman" pitchFamily="18" charset="0"/>
            </a:endParaRPr>
          </a:p>
        </p:txBody>
      </p:sp>
      <p:pic>
        <p:nvPicPr>
          <p:cNvPr id="1026" name="Picture 2" descr="Z:\Logo\FSTE\FSTE Logo.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92" t="26523" r="12230" b="38223"/>
          <a:stretch/>
        </p:blipFill>
        <p:spPr bwMode="auto">
          <a:xfrm>
            <a:off x="2686" y="12540"/>
            <a:ext cx="3591264" cy="1256220"/>
          </a:xfrm>
          <a:prstGeom prst="rect">
            <a:avLst/>
          </a:prstGeom>
          <a:noFill/>
          <a:extLst>
            <a:ext uri="{909E8E84-426E-40DD-AFC4-6F175D3DCCD1}">
              <a14:hiddenFill xmlns:a14="http://schemas.microsoft.com/office/drawing/2010/main">
                <a:solidFill>
                  <a:srgbClr val="FFFFFF"/>
                </a:solidFill>
              </a14:hiddenFill>
            </a:ext>
          </a:extLst>
        </p:spPr>
      </p:pic>
      <p:sp>
        <p:nvSpPr>
          <p:cNvPr id="5" name="內容版面配置區 2"/>
          <p:cNvSpPr txBox="1">
            <a:spLocks/>
          </p:cNvSpPr>
          <p:nvPr/>
        </p:nvSpPr>
        <p:spPr>
          <a:xfrm>
            <a:off x="539552" y="5301208"/>
            <a:ext cx="8229600" cy="122759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r">
              <a:buFont typeface="Wingdings 3"/>
              <a:buNone/>
            </a:pPr>
            <a:r>
              <a:rPr lang="en-US" altLang="zh-TW" sz="2400" dirty="0" smtClean="0">
                <a:latin typeface="Times New Roman" pitchFamily="18" charset="0"/>
                <a:cs typeface="Times New Roman" pitchFamily="18" charset="0"/>
              </a:rPr>
              <a:t>June 2014</a:t>
            </a:r>
          </a:p>
          <a:p>
            <a:pPr algn="r">
              <a:buFont typeface="Wingdings 3"/>
              <a:buNone/>
            </a:pPr>
            <a:r>
              <a:rPr lang="en-US" altLang="zh-TW" sz="2400" dirty="0" smtClean="0">
                <a:latin typeface="Times New Roman" pitchFamily="18" charset="0"/>
                <a:cs typeface="Times New Roman" pitchFamily="18" charset="0"/>
              </a:rPr>
              <a:t>Federation for Self-financing Tertiary Education</a:t>
            </a:r>
            <a:endParaRPr lang="zh-TW" altLang="en-US" sz="2400" dirty="0">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400" dirty="0" smtClean="0">
                <a:latin typeface="Times New Roman" panose="02020603050405020304" pitchFamily="18" charset="0"/>
                <a:cs typeface="Times New Roman" panose="02020603050405020304" pitchFamily="18" charset="0"/>
              </a:rPr>
              <a:t> </a:t>
            </a:r>
            <a:r>
              <a:rPr lang="en-US" altLang="zh-TW" sz="4400" dirty="0" smtClean="0">
                <a:latin typeface="Times New Roman" panose="02020603050405020304" pitchFamily="18" charset="0"/>
                <a:cs typeface="Times New Roman" panose="02020603050405020304" pitchFamily="18" charset="0"/>
              </a:rPr>
              <a:t>Rates-of-return Analysis </a:t>
            </a:r>
            <a:endParaRPr lang="zh-TW" altLang="en-US" sz="4400"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a:bodyPr>
          <a:lstStyle/>
          <a:p>
            <a:r>
              <a:rPr lang="en-US" altLang="zh-TW" sz="4000" dirty="0" smtClean="0">
                <a:latin typeface="Times New Roman" panose="02020603050405020304" pitchFamily="18" charset="0"/>
                <a:cs typeface="Times New Roman" panose="02020603050405020304" pitchFamily="18" charset="0"/>
              </a:rPr>
              <a:t>Returns to investment in education</a:t>
            </a:r>
          </a:p>
          <a:p>
            <a:pPr>
              <a:buNone/>
            </a:pPr>
            <a:r>
              <a:rPr lang="en-US" altLang="zh-TW" sz="4000" dirty="0" smtClean="0">
                <a:latin typeface="Times New Roman" panose="02020603050405020304" pitchFamily="18" charset="0"/>
                <a:cs typeface="Times New Roman" panose="02020603050405020304" pitchFamily="18" charset="0"/>
              </a:rPr>
              <a:t>  which can be further divided into:</a:t>
            </a:r>
          </a:p>
          <a:p>
            <a:pPr>
              <a:buNone/>
            </a:pPr>
            <a:endParaRPr lang="en-US" altLang="zh-TW" sz="4000" dirty="0" smtClean="0">
              <a:latin typeface="Times New Roman" panose="02020603050405020304" pitchFamily="18" charset="0"/>
              <a:cs typeface="Times New Roman" panose="02020603050405020304" pitchFamily="18" charset="0"/>
            </a:endParaRPr>
          </a:p>
          <a:p>
            <a:pPr>
              <a:buFont typeface="Wingdings" pitchFamily="2" charset="2"/>
              <a:buChar char="ü"/>
            </a:pPr>
            <a:r>
              <a:rPr lang="en-US" altLang="zh-TW" sz="4000" dirty="0" smtClean="0">
                <a:latin typeface="Times New Roman" panose="02020603050405020304" pitchFamily="18" charset="0"/>
                <a:cs typeface="Times New Roman" panose="02020603050405020304" pitchFamily="18" charset="0"/>
              </a:rPr>
              <a:t>Individual return</a:t>
            </a:r>
          </a:p>
          <a:p>
            <a:pPr>
              <a:buFont typeface="Wingdings" pitchFamily="2" charset="2"/>
              <a:buChar char="ü"/>
            </a:pPr>
            <a:r>
              <a:rPr lang="en-US" altLang="zh-TW" sz="4000" dirty="0" smtClean="0">
                <a:latin typeface="Times New Roman" panose="02020603050405020304" pitchFamily="18" charset="0"/>
                <a:cs typeface="Times New Roman" panose="02020603050405020304" pitchFamily="18" charset="0"/>
              </a:rPr>
              <a:t>Social return</a:t>
            </a:r>
          </a:p>
          <a:p>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10</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http://www.ed.gov/pubs/GermanCaseStudy/Image30.gif"/>
          <p:cNvPicPr>
            <a:picLocks noGrp="1"/>
          </p:cNvPicPr>
          <p:nvPr>
            <p:ph idx="1"/>
          </p:nvPr>
        </p:nvPicPr>
        <p:blipFill>
          <a:blip r:embed="rId2" r:link="rId3" cstate="print"/>
          <a:srcRect/>
          <a:stretch>
            <a:fillRect/>
          </a:stretch>
        </p:blipFill>
        <p:spPr bwMode="auto">
          <a:xfrm>
            <a:off x="1979712" y="116632"/>
            <a:ext cx="5472608" cy="6120680"/>
          </a:xfrm>
          <a:prstGeom prst="rect">
            <a:avLst/>
          </a:prstGeom>
          <a:noFill/>
        </p:spPr>
      </p:pic>
      <p:sp>
        <p:nvSpPr>
          <p:cNvPr id="2" name="投影片編號版面配置區 1"/>
          <p:cNvSpPr>
            <a:spLocks noGrp="1"/>
          </p:cNvSpPr>
          <p:nvPr>
            <p:ph type="sldNum" sz="quarter" idx="12"/>
          </p:nvPr>
        </p:nvSpPr>
        <p:spPr/>
        <p:txBody>
          <a:bodyPr/>
          <a:lstStyle/>
          <a:p>
            <a:fld id="{6FC8CE74-DF09-429F-A249-81CF827ED56A}"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4400" dirty="0" smtClean="0">
                <a:latin typeface="Times New Roman" pitchFamily="18" charset="0"/>
                <a:cs typeface="Times New Roman" pitchFamily="18" charset="0"/>
              </a:rPr>
              <a:t>Who is the stakeholders of education?</a:t>
            </a:r>
          </a:p>
          <a:p>
            <a:r>
              <a:rPr lang="en-US" altLang="zh-TW" sz="4400" dirty="0" smtClean="0">
                <a:latin typeface="Times New Roman" pitchFamily="18" charset="0"/>
                <a:cs typeface="Times New Roman" pitchFamily="18" charset="0"/>
              </a:rPr>
              <a:t>Who should pay?</a:t>
            </a:r>
          </a:p>
          <a:p>
            <a:r>
              <a:rPr lang="en-US" altLang="zh-TW" sz="4400" dirty="0" smtClean="0">
                <a:latin typeface="Times New Roman" pitchFamily="18" charset="0"/>
                <a:cs typeface="Times New Roman" pitchFamily="18" charset="0"/>
              </a:rPr>
              <a:t>What Egalitarianism means in education?</a:t>
            </a:r>
          </a:p>
          <a:p>
            <a:endParaRPr lang="zh-TW" altLang="en-US" sz="4400" dirty="0">
              <a:latin typeface="Times New Roman" pitchFamily="18" charset="0"/>
              <a:cs typeface="Times New Roman" pitchFamily="18" charset="0"/>
            </a:endParaRPr>
          </a:p>
        </p:txBody>
      </p:sp>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Funding of Education</a:t>
            </a:r>
            <a:endParaRPr lang="zh-TW" altLang="en-US" sz="4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12</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765248426"/>
              </p:ext>
            </p:extLst>
          </p:nvPr>
        </p:nvGraphicFramePr>
        <p:xfrm>
          <a:off x="467545" y="1052736"/>
          <a:ext cx="8208911" cy="4777986"/>
        </p:xfrm>
        <a:graphic>
          <a:graphicData uri="http://schemas.openxmlformats.org/drawingml/2006/table">
            <a:tbl>
              <a:tblPr firstRow="1" bandRow="1">
                <a:tableStyleId>{5C22544A-7EE6-4342-B048-85BDC9FD1C3A}</a:tableStyleId>
              </a:tblPr>
              <a:tblGrid>
                <a:gridCol w="981529"/>
                <a:gridCol w="629564"/>
                <a:gridCol w="351965"/>
                <a:gridCol w="1915701"/>
                <a:gridCol w="340774"/>
                <a:gridCol w="1457657"/>
                <a:gridCol w="1304220"/>
                <a:gridCol w="1227501"/>
              </a:tblGrid>
              <a:tr h="586213">
                <a:tc>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gridSpan="2">
                  <a:txBody>
                    <a:bodyPr/>
                    <a:lstStyle/>
                    <a:p>
                      <a:pPr>
                        <a:spcAft>
                          <a:spcPts val="0"/>
                        </a:spcAft>
                      </a:pPr>
                      <a:r>
                        <a:rPr lang="en-US" sz="1400" kern="0">
                          <a:solidFill>
                            <a:srgbClr val="272727"/>
                          </a:solidFill>
                          <a:latin typeface="Times New Roman" pitchFamily="18" charset="0"/>
                          <a:ea typeface="新細明體"/>
                          <a:cs typeface="Times New Roman" pitchFamily="18" charset="0"/>
                        </a:rPr>
                        <a:t> </a:t>
                      </a: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HK" sz="1400" b="1" kern="0" dirty="0" smtClean="0">
                          <a:solidFill>
                            <a:srgbClr val="272727"/>
                          </a:solidFill>
                          <a:latin typeface="Times New Roman" pitchFamily="18" charset="0"/>
                          <a:ea typeface="新細明體"/>
                          <a:cs typeface="Times New Roman" pitchFamily="18" charset="0"/>
                        </a:rPr>
                        <a:t>Financial year (April - March)</a:t>
                      </a:r>
                      <a:endParaRPr lang="zh-TW" altLang="zh-HK" sz="1400" kern="100" dirty="0" smtClean="0">
                        <a:latin typeface="Times New Roman" pitchFamily="18" charset="0"/>
                        <a:ea typeface="新細明體"/>
                        <a:cs typeface="Times New Roman" pitchFamily="18" charset="0"/>
                      </a:endParaRPr>
                    </a:p>
                  </a:txBody>
                  <a:tcPr marL="9525" marR="9525" marT="9525" marB="952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90101">
                <a:tc>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gridSpan="2">
                  <a:txBody>
                    <a:bodyPr/>
                    <a:lstStyle/>
                    <a:p>
                      <a:pPr>
                        <a:spcAft>
                          <a:spcPts val="0"/>
                        </a:spcAft>
                      </a:pPr>
                      <a:r>
                        <a:rPr lang="en-US" sz="1400" kern="0">
                          <a:solidFill>
                            <a:srgbClr val="272727"/>
                          </a:solidFill>
                          <a:latin typeface="Times New Roman" pitchFamily="18" charset="0"/>
                          <a:ea typeface="新細明體"/>
                          <a:cs typeface="Times New Roman" pitchFamily="18" charset="0"/>
                        </a:rPr>
                        <a:t> </a:t>
                      </a: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endParaRPr lang="zh-HK" altLang="en-US"/>
                    </a:p>
                  </a:txBody>
                  <a:tcPr marL="9525" marR="9525" marT="9525" marB="9525" anchor="ctr"/>
                </a:tc>
                <a:tc>
                  <a:txBody>
                    <a:bodyPr/>
                    <a:lstStyle/>
                    <a:p>
                      <a:pPr algn="r">
                        <a:spcAft>
                          <a:spcPts val="0"/>
                        </a:spcAft>
                      </a:pPr>
                      <a:r>
                        <a:rPr lang="en-US" sz="1400" b="1" kern="0" dirty="0">
                          <a:solidFill>
                            <a:srgbClr val="272727"/>
                          </a:solidFill>
                          <a:latin typeface="Times New Roman" pitchFamily="18" charset="0"/>
                          <a:ea typeface="新細明體"/>
                          <a:cs typeface="Times New Roman" pitchFamily="18" charset="0"/>
                        </a:rPr>
                        <a:t>2008-09</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b="1" kern="0" dirty="0">
                          <a:solidFill>
                            <a:srgbClr val="272727"/>
                          </a:solidFill>
                          <a:latin typeface="Times New Roman" pitchFamily="18" charset="0"/>
                          <a:ea typeface="新細明體"/>
                          <a:cs typeface="Times New Roman" pitchFamily="18" charset="0"/>
                        </a:rPr>
                        <a:t>2012-13</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b="1" kern="0" dirty="0">
                          <a:solidFill>
                            <a:srgbClr val="272727"/>
                          </a:solidFill>
                          <a:latin typeface="Times New Roman" pitchFamily="18" charset="0"/>
                          <a:ea typeface="新細明體"/>
                          <a:cs typeface="Times New Roman" pitchFamily="18" charset="0"/>
                        </a:rPr>
                        <a:t>2013-14</a:t>
                      </a:r>
                      <a:endParaRPr lang="zh-TW" sz="1400" kern="100" dirty="0">
                        <a:latin typeface="Times New Roman" pitchFamily="18" charset="0"/>
                        <a:ea typeface="新細明體"/>
                        <a:cs typeface="Times New Roman" pitchFamily="18" charset="0"/>
                      </a:endParaRPr>
                    </a:p>
                    <a:p>
                      <a:pPr algn="r">
                        <a:spcAft>
                          <a:spcPts val="0"/>
                        </a:spcAft>
                      </a:pPr>
                      <a:r>
                        <a:rPr lang="en-US" sz="1400" b="1" kern="0" dirty="0">
                          <a:solidFill>
                            <a:srgbClr val="272727"/>
                          </a:solidFill>
                          <a:latin typeface="Times New Roman" pitchFamily="18" charset="0"/>
                          <a:ea typeface="新細明體"/>
                          <a:cs typeface="Times New Roman" pitchFamily="18" charset="0"/>
                        </a:rPr>
                        <a:t>Revised Estimates</a:t>
                      </a:r>
                      <a:endParaRPr lang="zh-TW" sz="1400" kern="100" dirty="0">
                        <a:latin typeface="Times New Roman" pitchFamily="18" charset="0"/>
                        <a:ea typeface="新細明體"/>
                        <a:cs typeface="Times New Roman" pitchFamily="18" charset="0"/>
                      </a:endParaRPr>
                    </a:p>
                  </a:txBody>
                  <a:tcPr marL="9525" marR="9525" marT="9525" marB="9525" anchor="ctr"/>
                </a:tc>
              </a:tr>
              <a:tr h="377374">
                <a:tc gridSpan="5">
                  <a:txBody>
                    <a:bodyPr/>
                    <a:lstStyle/>
                    <a:p>
                      <a:pPr>
                        <a:spcAft>
                          <a:spcPts val="0"/>
                        </a:spcAft>
                      </a:pPr>
                      <a:r>
                        <a:rPr lang="en-US" sz="1400" b="1" kern="0" dirty="0">
                          <a:solidFill>
                            <a:srgbClr val="272727"/>
                          </a:solidFill>
                          <a:latin typeface="Times New Roman" pitchFamily="18" charset="0"/>
                          <a:ea typeface="新細明體"/>
                          <a:cs typeface="Times New Roman" pitchFamily="18" charset="0"/>
                        </a:rPr>
                        <a:t>Total expenditure on education (HK$ million)</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TW" altLang="en-US"/>
                    </a:p>
                  </a:txBody>
                  <a:tcPr/>
                </a:tc>
                <a:tc hMerge="1">
                  <a:txBody>
                    <a:bodyPr/>
                    <a:lstStyle/>
                    <a:p>
                      <a:endParaRPr lang="zh-HK" altLang="en-US"/>
                    </a:p>
                  </a:txBody>
                  <a:tcPr/>
                </a:tc>
                <a:tc hMerge="1">
                  <a:txBody>
                    <a:bodyPr/>
                    <a:lstStyle/>
                    <a:p>
                      <a:endParaRPr lang="zh-TW" altLang="en-US"/>
                    </a:p>
                  </a:txBody>
                  <a:tcPr/>
                </a:tc>
                <a:tc hMerge="1">
                  <a:txBody>
                    <a:bodyPr/>
                    <a:lstStyle/>
                    <a:p>
                      <a:endParaRPr lang="zh-HK" altLang="en-US"/>
                    </a:p>
                  </a:txBody>
                  <a:tcP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74,995</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76,600</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76,856</a:t>
                      </a:r>
                      <a:endParaRPr lang="zh-TW" sz="1400" kern="100">
                        <a:latin typeface="Times New Roman" pitchFamily="18" charset="0"/>
                        <a:ea typeface="新細明體"/>
                        <a:cs typeface="Times New Roman" pitchFamily="18" charset="0"/>
                      </a:endParaRPr>
                    </a:p>
                  </a:txBody>
                  <a:tcPr marL="9525" marR="9525" marT="9525" marB="9525" anchor="ctr"/>
                </a:tc>
              </a:tr>
              <a:tr h="400001">
                <a:tc gridSpan="5">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r>
                        <a:rPr lang="en-US" sz="1400" kern="0" dirty="0" smtClean="0">
                          <a:solidFill>
                            <a:srgbClr val="272727"/>
                          </a:solidFill>
                          <a:latin typeface="Times New Roman" pitchFamily="18" charset="0"/>
                          <a:ea typeface="新細明體"/>
                          <a:cs typeface="Times New Roman" pitchFamily="18" charset="0"/>
                        </a:rPr>
                        <a:t>As </a:t>
                      </a:r>
                      <a:r>
                        <a:rPr lang="en-US" sz="1400" kern="0" dirty="0">
                          <a:solidFill>
                            <a:srgbClr val="272727"/>
                          </a:solidFill>
                          <a:latin typeface="Times New Roman" pitchFamily="18" charset="0"/>
                          <a:ea typeface="新細明體"/>
                          <a:cs typeface="Times New Roman" pitchFamily="18" charset="0"/>
                        </a:rPr>
                        <a:t>percentage of total government expenditure (%)</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hMerge="1">
                  <a:txBody>
                    <a:bodyPr/>
                    <a:lstStyle/>
                    <a:p>
                      <a:endParaRPr lang="zh-TW" altLang="en-US"/>
                    </a:p>
                  </a:txBody>
                  <a:tcPr/>
                </a:tc>
                <a:tc hMerge="1">
                  <a:txBody>
                    <a:bodyPr/>
                    <a:lstStyle/>
                    <a:p>
                      <a:endParaRPr lang="zh-HK" altLang="en-US"/>
                    </a:p>
                  </a:txBody>
                  <a:tcP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24.0</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20.3</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17.6</a:t>
                      </a:r>
                      <a:endParaRPr lang="zh-TW" sz="1400" kern="100">
                        <a:latin typeface="Times New Roman" pitchFamily="18" charset="0"/>
                        <a:ea typeface="新細明體"/>
                        <a:cs typeface="Times New Roman" pitchFamily="18" charset="0"/>
                      </a:endParaRPr>
                    </a:p>
                  </a:txBody>
                  <a:tcPr marL="9525" marR="9525" marT="9525" marB="9525" anchor="ctr"/>
                </a:tc>
              </a:tr>
              <a:tr h="400001">
                <a:tc gridSpan="5">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r>
                        <a:rPr lang="en-US" sz="1400" kern="0" dirty="0" smtClean="0">
                          <a:solidFill>
                            <a:srgbClr val="272727"/>
                          </a:solidFill>
                          <a:latin typeface="Times New Roman" pitchFamily="18" charset="0"/>
                          <a:ea typeface="新細明體"/>
                          <a:cs typeface="Times New Roman" pitchFamily="18" charset="0"/>
                        </a:rPr>
                        <a:t>As </a:t>
                      </a:r>
                      <a:r>
                        <a:rPr lang="en-US" sz="1400" kern="0" dirty="0">
                          <a:solidFill>
                            <a:srgbClr val="272727"/>
                          </a:solidFill>
                          <a:latin typeface="Times New Roman" pitchFamily="18" charset="0"/>
                          <a:ea typeface="新細明體"/>
                          <a:cs typeface="Times New Roman" pitchFamily="18" charset="0"/>
                        </a:rPr>
                        <a:t>percentage of Gross Domestic Product (GDP) (%)</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hMerge="1">
                  <a:txBody>
                    <a:bodyPr/>
                    <a:lstStyle/>
                    <a:p>
                      <a:endParaRPr lang="zh-TW" altLang="en-US"/>
                    </a:p>
                  </a:txBody>
                  <a:tcPr/>
                </a:tc>
                <a:tc hMerge="1">
                  <a:txBody>
                    <a:bodyPr/>
                    <a:lstStyle/>
                    <a:p>
                      <a:endParaRPr lang="zh-HK" altLang="en-US"/>
                    </a:p>
                  </a:txBody>
                  <a:tcP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4.4</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smtClean="0">
                          <a:solidFill>
                            <a:srgbClr val="272727"/>
                          </a:solidFill>
                          <a:latin typeface="Times New Roman" pitchFamily="18" charset="0"/>
                          <a:ea typeface="新細明體"/>
                          <a:cs typeface="Times New Roman" pitchFamily="18" charset="0"/>
                        </a:rPr>
                        <a:t>3.8</a:t>
                      </a:r>
                      <a:r>
                        <a:rPr lang="en-US" sz="1400" kern="0" baseline="40000" dirty="0" smtClean="0">
                          <a:solidFill>
                            <a:srgbClr val="272727"/>
                          </a:solidFill>
                          <a:latin typeface="Times New Roman" pitchFamily="18" charset="0"/>
                          <a:ea typeface="新細明體"/>
                          <a:cs typeface="Times New Roman" pitchFamily="18" charset="0"/>
                        </a:rPr>
                        <a:t>@</a:t>
                      </a:r>
                      <a:endParaRPr lang="zh-TW" sz="1400" kern="100" baseline="400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smtClean="0">
                          <a:solidFill>
                            <a:srgbClr val="272727"/>
                          </a:solidFill>
                          <a:latin typeface="Times New Roman" pitchFamily="18" charset="0"/>
                          <a:ea typeface="新細明體"/>
                          <a:cs typeface="Times New Roman" pitchFamily="18" charset="0"/>
                        </a:rPr>
                        <a:t>3.6</a:t>
                      </a:r>
                      <a:r>
                        <a:rPr lang="en-US" sz="1400" kern="0" baseline="40000" dirty="0" smtClean="0">
                          <a:solidFill>
                            <a:srgbClr val="272727"/>
                          </a:solidFill>
                          <a:latin typeface="Times New Roman" pitchFamily="18" charset="0"/>
                          <a:ea typeface="新細明體"/>
                          <a:cs typeface="Times New Roman" pitchFamily="18" charset="0"/>
                        </a:rPr>
                        <a:t>@</a:t>
                      </a:r>
                      <a:endParaRPr lang="zh-TW" sz="1400" kern="100" baseline="40000" dirty="0">
                        <a:latin typeface="Times New Roman" pitchFamily="18" charset="0"/>
                        <a:ea typeface="新細明體"/>
                        <a:cs typeface="Times New Roman" pitchFamily="18" charset="0"/>
                      </a:endParaRPr>
                    </a:p>
                  </a:txBody>
                  <a:tcPr marL="9525" marR="9525" marT="9525" marB="9525" anchor="ctr"/>
                </a:tc>
              </a:tr>
              <a:tr h="377374">
                <a:tc gridSpan="5">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TW" altLang="en-US"/>
                    </a:p>
                  </a:txBody>
                  <a:tcPr/>
                </a:tc>
                <a:tc hMerge="1">
                  <a:txBody>
                    <a:bodyPr/>
                    <a:lstStyle/>
                    <a:p>
                      <a:endParaRPr lang="zh-HK" altLang="en-US"/>
                    </a:p>
                  </a:txBody>
                  <a:tcPr/>
                </a:tc>
                <a:tc hMerge="1">
                  <a:txBody>
                    <a:bodyPr/>
                    <a:lstStyle/>
                    <a:p>
                      <a:endParaRPr lang="zh-TW" altLang="en-US"/>
                    </a:p>
                  </a:txBody>
                  <a:tcPr/>
                </a:tc>
                <a:tc hMerge="1">
                  <a:txBody>
                    <a:bodyPr/>
                    <a:lstStyle/>
                    <a:p>
                      <a:endParaRPr lang="zh-HK" altLang="en-US"/>
                    </a:p>
                  </a:txBody>
                  <a:tcPr/>
                </a:tc>
                <a:tc>
                  <a:txBody>
                    <a:bodyPr/>
                    <a:lstStyle/>
                    <a:p>
                      <a:pPr>
                        <a:spcAft>
                          <a:spcPts val="0"/>
                        </a:spcAft>
                      </a:pPr>
                      <a:r>
                        <a:rPr lang="en-US" sz="1400" kern="0">
                          <a:solidFill>
                            <a:srgbClr val="272727"/>
                          </a:solidFill>
                          <a:latin typeface="Times New Roman" pitchFamily="18" charset="0"/>
                          <a:ea typeface="新細明體"/>
                          <a:cs typeface="Times New Roman" pitchFamily="18" charset="0"/>
                        </a:rPr>
                        <a:t> </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spcAft>
                          <a:spcPts val="0"/>
                        </a:spcAft>
                      </a:pPr>
                      <a:r>
                        <a:rPr lang="en-US" sz="1400" kern="0">
                          <a:solidFill>
                            <a:srgbClr val="272727"/>
                          </a:solidFill>
                          <a:latin typeface="Times New Roman" pitchFamily="18" charset="0"/>
                          <a:ea typeface="新細明體"/>
                          <a:cs typeface="Times New Roman" pitchFamily="18" charset="0"/>
                        </a:rPr>
                        <a:t> </a:t>
                      </a:r>
                      <a:endParaRPr lang="zh-TW" sz="1400" kern="100">
                        <a:latin typeface="Times New Roman" pitchFamily="18" charset="0"/>
                        <a:ea typeface="新細明體"/>
                        <a:cs typeface="Times New Roman" pitchFamily="18" charset="0"/>
                      </a:endParaRPr>
                    </a:p>
                  </a:txBody>
                  <a:tcPr marL="9525" marR="9525" marT="9525" marB="9525" anchor="ctr"/>
                </a:tc>
              </a:tr>
              <a:tr h="400001">
                <a:tc gridSpan="5">
                  <a:txBody>
                    <a:bodyPr/>
                    <a:lstStyle/>
                    <a:p>
                      <a:pPr>
                        <a:spcAft>
                          <a:spcPts val="0"/>
                        </a:spcAft>
                      </a:pPr>
                      <a:r>
                        <a:rPr lang="en-US" sz="1400" b="1" kern="0" dirty="0">
                          <a:solidFill>
                            <a:srgbClr val="272727"/>
                          </a:solidFill>
                          <a:latin typeface="Times New Roman" pitchFamily="18" charset="0"/>
                          <a:ea typeface="新細明體"/>
                          <a:cs typeface="Times New Roman" pitchFamily="18" charset="0"/>
                        </a:rPr>
                        <a:t>Recurrent expenditure on education under General Revenue Account (HK$ million)</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TW" altLang="en-US"/>
                    </a:p>
                  </a:txBody>
                  <a:tcPr/>
                </a:tc>
                <a:tc hMerge="1">
                  <a:txBody>
                    <a:bodyPr/>
                    <a:lstStyle/>
                    <a:p>
                      <a:endParaRPr lang="zh-HK" altLang="en-US"/>
                    </a:p>
                  </a:txBody>
                  <a:tcPr/>
                </a:tc>
                <a:tc hMerge="1">
                  <a:txBody>
                    <a:bodyPr/>
                    <a:lstStyle/>
                    <a:p>
                      <a:endParaRPr lang="zh-TW" altLang="en-US"/>
                    </a:p>
                  </a:txBody>
                  <a:tcPr/>
                </a:tc>
                <a:tc hMerge="1">
                  <a:txBody>
                    <a:bodyPr/>
                    <a:lstStyle/>
                    <a:p>
                      <a:endParaRPr lang="zh-HK" altLang="en-US"/>
                    </a:p>
                  </a:txBody>
                  <a:tcP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49,863</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60,449</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63,752</a:t>
                      </a:r>
                      <a:endParaRPr lang="zh-TW" sz="1400" kern="100">
                        <a:latin typeface="Times New Roman" pitchFamily="18" charset="0"/>
                        <a:ea typeface="新細明體"/>
                        <a:cs typeface="Times New Roman" pitchFamily="18" charset="0"/>
                      </a:endParaRPr>
                    </a:p>
                  </a:txBody>
                  <a:tcPr marL="9525" marR="9525" marT="9525" marB="9525" anchor="ctr"/>
                </a:tc>
              </a:tr>
              <a:tr h="377374">
                <a:tc rowSpan="4"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0" dirty="0">
                          <a:solidFill>
                            <a:srgbClr val="272727"/>
                          </a:solidFill>
                          <a:latin typeface="Times New Roman" pitchFamily="18" charset="0"/>
                          <a:ea typeface="新細明體"/>
                          <a:cs typeface="Times New Roman" pitchFamily="18" charset="0"/>
                        </a:rPr>
                        <a:t> </a:t>
                      </a:r>
                      <a:r>
                        <a:rPr lang="en-US" altLang="zh-HK" sz="1400" kern="0" dirty="0" smtClean="0">
                          <a:solidFill>
                            <a:srgbClr val="272727"/>
                          </a:solidFill>
                          <a:latin typeface="Times New Roman" pitchFamily="18" charset="0"/>
                          <a:ea typeface="新細明體"/>
                          <a:cs typeface="Times New Roman" pitchFamily="18" charset="0"/>
                        </a:rPr>
                        <a:t>Spent on (%)</a:t>
                      </a:r>
                      <a:r>
                        <a:rPr lang="en-US" sz="1400" kern="0" dirty="0">
                          <a:solidFill>
                            <a:srgbClr val="272727"/>
                          </a:solidFill>
                          <a:latin typeface="Times New Roman" pitchFamily="18" charset="0"/>
                          <a:ea typeface="新細明體"/>
                          <a:cs typeface="Times New Roman" pitchFamily="18" charset="0"/>
                        </a:rPr>
                        <a:t> </a:t>
                      </a:r>
                      <a:endParaRPr lang="zh-TW" sz="1400" kern="100" dirty="0">
                        <a:latin typeface="Times New Roman" pitchFamily="18" charset="0"/>
                        <a:ea typeface="新細明體"/>
                        <a:cs typeface="Times New Roman" pitchFamily="18" charset="0"/>
                      </a:endParaRPr>
                    </a:p>
                  </a:txBody>
                  <a:tcPr marL="9525" marR="9525" marT="9525" marB="9525" anchor="ctr"/>
                </a:tc>
                <a:tc rowSpan="4" h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gridSpan="3">
                  <a:txBody>
                    <a:bodyPr/>
                    <a:lstStyle/>
                    <a:p>
                      <a:pPr>
                        <a:spcAft>
                          <a:spcPts val="0"/>
                        </a:spcAft>
                      </a:pPr>
                      <a:r>
                        <a:rPr lang="en-US" sz="1400" kern="0">
                          <a:solidFill>
                            <a:srgbClr val="272727"/>
                          </a:solidFill>
                          <a:latin typeface="Times New Roman" pitchFamily="18" charset="0"/>
                          <a:ea typeface="新細明體"/>
                          <a:cs typeface="Times New Roman" pitchFamily="18" charset="0"/>
                        </a:rPr>
                        <a:t>Primary education</a:t>
                      </a: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21.7</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21.2</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21.2</a:t>
                      </a:r>
                      <a:endParaRPr lang="zh-TW" sz="1400" kern="100">
                        <a:latin typeface="Times New Roman" pitchFamily="18" charset="0"/>
                        <a:ea typeface="新細明體"/>
                        <a:cs typeface="Times New Roman" pitchFamily="18" charset="0"/>
                      </a:endParaRPr>
                    </a:p>
                  </a:txBody>
                  <a:tcPr marL="9525" marR="9525" marT="9525" marB="9525" anchor="ctr"/>
                </a:tc>
              </a:tr>
              <a:tr h="377374">
                <a:tc gridSpan="2" v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v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gridSpan="3">
                  <a:txBody>
                    <a:bodyPr/>
                    <a:lstStyle/>
                    <a:p>
                      <a:pPr>
                        <a:spcAft>
                          <a:spcPts val="0"/>
                        </a:spcAft>
                      </a:pPr>
                      <a:r>
                        <a:rPr lang="en-US" sz="1400" kern="0">
                          <a:solidFill>
                            <a:srgbClr val="272727"/>
                          </a:solidFill>
                          <a:latin typeface="Times New Roman" pitchFamily="18" charset="0"/>
                          <a:ea typeface="新細明體"/>
                          <a:cs typeface="Times New Roman" pitchFamily="18" charset="0"/>
                        </a:rPr>
                        <a:t>Secondary education</a:t>
                      </a: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37.8</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37.4</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36.1</a:t>
                      </a:r>
                      <a:endParaRPr lang="zh-TW" sz="1400" kern="100">
                        <a:latin typeface="Times New Roman" pitchFamily="18" charset="0"/>
                        <a:ea typeface="新細明體"/>
                        <a:cs typeface="Times New Roman" pitchFamily="18" charset="0"/>
                      </a:endParaRPr>
                    </a:p>
                  </a:txBody>
                  <a:tcPr marL="9525" marR="9525" marT="9525" marB="9525" anchor="ctr"/>
                </a:tc>
              </a:tr>
              <a:tr h="400001">
                <a:tc gridSpan="2" v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v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gridSpan="3">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Post-secondary education</a:t>
                      </a:r>
                      <a:r>
                        <a:rPr lang="en-US" sz="1400" kern="0" baseline="30000" dirty="0">
                          <a:solidFill>
                            <a:srgbClr val="272727"/>
                          </a:solidFill>
                          <a:latin typeface="Times New Roman" pitchFamily="18" charset="0"/>
                          <a:ea typeface="新細明體"/>
                          <a:cs typeface="Times New Roman" pitchFamily="18" charset="0"/>
                        </a:rPr>
                        <a:t>(1)(2)</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lgn="r">
                        <a:spcAft>
                          <a:spcPts val="0"/>
                        </a:spcAft>
                      </a:pPr>
                      <a:r>
                        <a:rPr lang="en-US" sz="1400" kern="0">
                          <a:solidFill>
                            <a:srgbClr val="272727"/>
                          </a:solidFill>
                          <a:latin typeface="Times New Roman" pitchFamily="18" charset="0"/>
                          <a:ea typeface="新細明體"/>
                          <a:cs typeface="Times New Roman" pitchFamily="18" charset="0"/>
                        </a:rPr>
                        <a:t>25.8</a:t>
                      </a:r>
                      <a:endParaRPr lang="zh-TW" sz="1400" kern="10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26.2</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27.5</a:t>
                      </a:r>
                      <a:endParaRPr lang="zh-TW" sz="1400" kern="100" dirty="0">
                        <a:latin typeface="Times New Roman" pitchFamily="18" charset="0"/>
                        <a:ea typeface="新細明體"/>
                        <a:cs typeface="Times New Roman" pitchFamily="18" charset="0"/>
                      </a:endParaRPr>
                    </a:p>
                  </a:txBody>
                  <a:tcPr marL="9525" marR="9525" marT="9525" marB="9525" anchor="ctr"/>
                </a:tc>
              </a:tr>
              <a:tr h="377374">
                <a:tc gridSpan="2" vMerge="1">
                  <a:txBody>
                    <a:bodyPr/>
                    <a:lstStyle/>
                    <a:p>
                      <a:pPr>
                        <a:spcAft>
                          <a:spcPts val="0"/>
                        </a:spcAft>
                      </a:pPr>
                      <a:endParaRPr lang="zh-TW" sz="1400" kern="100">
                        <a:latin typeface="Times New Roman" pitchFamily="18" charset="0"/>
                        <a:ea typeface="新細明體"/>
                        <a:cs typeface="Times New Roman" pitchFamily="18" charset="0"/>
                      </a:endParaRPr>
                    </a:p>
                  </a:txBody>
                  <a:tcPr marL="9525" marR="9525" marT="9525" marB="9525" anchor="ctr"/>
                </a:tc>
                <a:tc hMerge="1" v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gridSpan="3">
                  <a:txBody>
                    <a:bodyPr/>
                    <a:lstStyle/>
                    <a:p>
                      <a:pPr>
                        <a:spcAft>
                          <a:spcPts val="0"/>
                        </a:spcAft>
                      </a:pPr>
                      <a:r>
                        <a:rPr lang="en-US" sz="1400" kern="0" dirty="0">
                          <a:solidFill>
                            <a:srgbClr val="272727"/>
                          </a:solidFill>
                          <a:latin typeface="Times New Roman" pitchFamily="18" charset="0"/>
                          <a:ea typeface="新細明體"/>
                          <a:cs typeface="Times New Roman" pitchFamily="18" charset="0"/>
                        </a:rPr>
                        <a:t>Others</a:t>
                      </a:r>
                      <a:r>
                        <a:rPr lang="en-US" sz="1400" kern="0" baseline="30000" dirty="0">
                          <a:solidFill>
                            <a:srgbClr val="272727"/>
                          </a:solidFill>
                          <a:latin typeface="Times New Roman" pitchFamily="18" charset="0"/>
                          <a:ea typeface="新細明體"/>
                          <a:cs typeface="Times New Roman" pitchFamily="18" charset="0"/>
                        </a:rPr>
                        <a:t>(1)(2)(3)</a:t>
                      </a: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pPr>
                        <a:spcAft>
                          <a:spcPts val="0"/>
                        </a:spcAft>
                      </a:pPr>
                      <a:endParaRPr lang="zh-TW" sz="1400" kern="100" dirty="0">
                        <a:latin typeface="Times New Roman" pitchFamily="18" charset="0"/>
                        <a:ea typeface="新細明體"/>
                        <a:cs typeface="Times New Roman" pitchFamily="18" charset="0"/>
                      </a:endParaRPr>
                    </a:p>
                  </a:txBody>
                  <a:tcPr marL="9525" marR="9525" marT="9525" marB="9525" anchor="ctr"/>
                </a:tc>
                <a:tc hMerge="1">
                  <a:txBody>
                    <a:bodyPr/>
                    <a:lstStyle/>
                    <a:p>
                      <a:endParaRPr lang="zh-HK" altLang="en-US"/>
                    </a:p>
                  </a:txBody>
                  <a:tcP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14.7</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15.2</a:t>
                      </a:r>
                      <a:endParaRPr lang="zh-TW" sz="1400" kern="100" dirty="0">
                        <a:latin typeface="Times New Roman" pitchFamily="18" charset="0"/>
                        <a:ea typeface="新細明體"/>
                        <a:cs typeface="Times New Roman" pitchFamily="18" charset="0"/>
                      </a:endParaRPr>
                    </a:p>
                  </a:txBody>
                  <a:tcPr marL="9525" marR="9525" marT="9525" marB="9525" anchor="ctr"/>
                </a:tc>
                <a:tc>
                  <a:txBody>
                    <a:bodyPr/>
                    <a:lstStyle/>
                    <a:p>
                      <a:pPr algn="r">
                        <a:spcAft>
                          <a:spcPts val="0"/>
                        </a:spcAft>
                      </a:pPr>
                      <a:r>
                        <a:rPr lang="en-US" sz="1400" kern="0" dirty="0">
                          <a:solidFill>
                            <a:srgbClr val="272727"/>
                          </a:solidFill>
                          <a:latin typeface="Times New Roman" pitchFamily="18" charset="0"/>
                          <a:ea typeface="新細明體"/>
                          <a:cs typeface="Times New Roman" pitchFamily="18" charset="0"/>
                        </a:rPr>
                        <a:t>15.2</a:t>
                      </a:r>
                      <a:endParaRPr lang="zh-TW" sz="1400" kern="100" dirty="0">
                        <a:latin typeface="Times New Roman" pitchFamily="18" charset="0"/>
                        <a:ea typeface="新細明體"/>
                        <a:cs typeface="Times New Roman" pitchFamily="18" charset="0"/>
                      </a:endParaRPr>
                    </a:p>
                  </a:txBody>
                  <a:tcPr marL="9525" marR="9525" marT="9525" marB="9525" anchor="ctr"/>
                </a:tc>
              </a:tr>
            </a:tbl>
          </a:graphicData>
        </a:graphic>
      </p:graphicFrame>
      <p:sp>
        <p:nvSpPr>
          <p:cNvPr id="3" name="標題 2"/>
          <p:cNvSpPr>
            <a:spLocks noGrp="1"/>
          </p:cNvSpPr>
          <p:nvPr>
            <p:ph type="title"/>
          </p:nvPr>
        </p:nvSpPr>
        <p:spPr>
          <a:xfrm>
            <a:off x="457200" y="44624"/>
            <a:ext cx="8229600" cy="1143000"/>
          </a:xfrm>
        </p:spPr>
        <p:txBody>
          <a:bodyPr>
            <a:noAutofit/>
          </a:bodyPr>
          <a:lstStyle/>
          <a:p>
            <a:r>
              <a:rPr lang="en-US" altLang="zh-TW" sz="3600" dirty="0" smtClean="0">
                <a:latin typeface="Times New Roman" pitchFamily="18" charset="0"/>
                <a:cs typeface="Times New Roman" pitchFamily="18" charset="0"/>
              </a:rPr>
              <a:t>Government Expenditure on Education</a:t>
            </a:r>
            <a:endParaRPr lang="zh-TW" altLang="en-US" sz="3600" dirty="0">
              <a:latin typeface="Times New Roman" pitchFamily="18" charset="0"/>
              <a:cs typeface="Times New Roman"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316845074"/>
              </p:ext>
            </p:extLst>
          </p:nvPr>
        </p:nvGraphicFramePr>
        <p:xfrm>
          <a:off x="467544" y="1340768"/>
          <a:ext cx="8147248" cy="4472968"/>
        </p:xfrm>
        <a:graphic>
          <a:graphicData uri="http://schemas.openxmlformats.org/drawingml/2006/table">
            <a:tbl>
              <a:tblPr firstRow="1" bandRow="1">
                <a:tableStyleId>{5C22544A-7EE6-4342-B048-85BDC9FD1C3A}</a:tableStyleId>
              </a:tblPr>
              <a:tblGrid>
                <a:gridCol w="5256584"/>
                <a:gridCol w="864096"/>
                <a:gridCol w="1080120"/>
                <a:gridCol w="946448"/>
              </a:tblGrid>
              <a:tr h="432048">
                <a:tc>
                  <a:txBody>
                    <a:bodyPr/>
                    <a:lstStyle/>
                    <a:p>
                      <a:endParaRPr lang="zh-TW" altLang="en-US" dirty="0">
                        <a:latin typeface="Times New Roman" panose="02020603050405020304" pitchFamily="18" charset="0"/>
                        <a:cs typeface="Times New Roman" panose="02020603050405020304" pitchFamily="18" charset="0"/>
                      </a:endParaRPr>
                    </a:p>
                  </a:txBody>
                  <a:tcPr/>
                </a:tc>
                <a:tc>
                  <a:txBody>
                    <a:bodyPr/>
                    <a:lstStyle/>
                    <a:p>
                      <a:r>
                        <a:rPr lang="en-US" altLang="zh-TW" dirty="0" smtClean="0">
                          <a:latin typeface="Times New Roman" panose="02020603050405020304" pitchFamily="18" charset="0"/>
                          <a:cs typeface="Times New Roman" panose="02020603050405020304" pitchFamily="18" charset="0"/>
                        </a:rPr>
                        <a:t>Rank</a:t>
                      </a:r>
                      <a:endParaRPr lang="zh-TW" altLang="en-US" dirty="0">
                        <a:latin typeface="Times New Roman" panose="02020603050405020304" pitchFamily="18" charset="0"/>
                        <a:cs typeface="Times New Roman" panose="02020603050405020304" pitchFamily="18" charset="0"/>
                      </a:endParaRPr>
                    </a:p>
                  </a:txBody>
                  <a:tcPr/>
                </a:tc>
                <a:tc>
                  <a:txBody>
                    <a:bodyPr/>
                    <a:lstStyle/>
                    <a:p>
                      <a:r>
                        <a:rPr lang="en-US" altLang="zh-TW" dirty="0" smtClean="0">
                          <a:latin typeface="Times New Roman" panose="02020603050405020304" pitchFamily="18" charset="0"/>
                          <a:cs typeface="Times New Roman" panose="02020603050405020304" pitchFamily="18" charset="0"/>
                        </a:rPr>
                        <a:t>Value</a:t>
                      </a:r>
                      <a:endParaRPr lang="zh-TW" altLang="en-US" dirty="0">
                        <a:latin typeface="Times New Roman" panose="02020603050405020304" pitchFamily="18" charset="0"/>
                        <a:cs typeface="Times New Roman" panose="02020603050405020304" pitchFamily="18" charset="0"/>
                      </a:endParaRPr>
                    </a:p>
                  </a:txBody>
                  <a:tcPr/>
                </a:tc>
                <a:tc>
                  <a:txBody>
                    <a:bodyPr/>
                    <a:lstStyle/>
                    <a:p>
                      <a:r>
                        <a:rPr lang="en-US" altLang="zh-TW" dirty="0" smtClean="0">
                          <a:latin typeface="Times New Roman" panose="02020603050405020304" pitchFamily="18" charset="0"/>
                          <a:cs typeface="Times New Roman" panose="02020603050405020304" pitchFamily="18" charset="0"/>
                        </a:rPr>
                        <a:t>Date</a:t>
                      </a:r>
                      <a:endParaRPr lang="zh-TW" altLang="en-US" dirty="0">
                        <a:latin typeface="Times New Roman" panose="02020603050405020304" pitchFamily="18" charset="0"/>
                        <a:cs typeface="Times New Roman" panose="02020603050405020304" pitchFamily="18" charset="0"/>
                      </a:endParaRPr>
                    </a:p>
                  </a:txBody>
                  <a:tcPr/>
                </a:tc>
              </a:tr>
              <a:tr h="648072">
                <a:tc>
                  <a:txBody>
                    <a:bodyPr/>
                    <a:lstStyle/>
                    <a:p>
                      <a:r>
                        <a:rPr lang="en-US" dirty="0" smtClean="0">
                          <a:latin typeface="Times New Roman" panose="02020603050405020304" pitchFamily="18" charset="0"/>
                          <a:cs typeface="Times New Roman" panose="02020603050405020304" pitchFamily="18" charset="0"/>
                          <a:hlinkClick r:id="rId2" action="ppaction://hlinkfile"/>
                        </a:rPr>
                        <a:t>Education </a:t>
                      </a:r>
                      <a:r>
                        <a:rPr lang="en-US" dirty="0">
                          <a:latin typeface="Times New Roman" panose="02020603050405020304" pitchFamily="18" charset="0"/>
                          <a:cs typeface="Times New Roman" panose="02020603050405020304" pitchFamily="18" charset="0"/>
                          <a:hlinkClick r:id="rId2" action="ppaction://hlinkfile"/>
                        </a:rPr>
                        <a:t>expenditure, public (% of GDP) </a:t>
                      </a:r>
                      <a:endParaRPr lang="en-US" dirty="0">
                        <a:latin typeface="Times New Roman" panose="02020603050405020304" pitchFamily="18" charset="0"/>
                        <a:cs typeface="Times New Roman" panose="02020603050405020304" pitchFamily="18" charset="0"/>
                      </a:endParaRPr>
                    </a:p>
                  </a:txBody>
                  <a:tcPr anchor="ctr"/>
                </a:tc>
                <a:tc>
                  <a:txBody>
                    <a:bodyPr/>
                    <a:lstStyle/>
                    <a:p>
                      <a:r>
                        <a:rPr lang="en-US" altLang="zh-TW">
                          <a:latin typeface="Times New Roman" panose="02020603050405020304" pitchFamily="18" charset="0"/>
                          <a:cs typeface="Times New Roman" panose="02020603050405020304" pitchFamily="18" charset="0"/>
                        </a:rPr>
                        <a:t>131</a:t>
                      </a:r>
                    </a:p>
                  </a:txBody>
                  <a:tcPr anchor="ctr"/>
                </a:tc>
                <a:tc>
                  <a:txBody>
                    <a:bodyPr/>
                    <a:lstStyle/>
                    <a:p>
                      <a:r>
                        <a:rPr lang="en-US" altLang="zh-TW">
                          <a:latin typeface="Times New Roman" panose="02020603050405020304" pitchFamily="18" charset="0"/>
                          <a:cs typeface="Times New Roman" panose="02020603050405020304" pitchFamily="18" charset="0"/>
                        </a:rPr>
                        <a:t>3,5 </a:t>
                      </a:r>
                    </a:p>
                  </a:txBody>
                  <a:tcPr anchor="ctr"/>
                </a:tc>
                <a:tc>
                  <a:txBody>
                    <a:bodyPr/>
                    <a:lstStyle/>
                    <a:p>
                      <a:r>
                        <a:rPr lang="en-US" altLang="zh-TW">
                          <a:latin typeface="Times New Roman" panose="02020603050405020304" pitchFamily="18" charset="0"/>
                          <a:cs typeface="Times New Roman" panose="02020603050405020304" pitchFamily="18" charset="0"/>
                        </a:rPr>
                        <a:t>2012</a:t>
                      </a:r>
                    </a:p>
                  </a:txBody>
                  <a:tcPr anchor="ctr"/>
                </a:tc>
              </a:tr>
              <a:tr h="432048">
                <a:tc>
                  <a:txBody>
                    <a:bodyPr/>
                    <a:lstStyle/>
                    <a:p>
                      <a:r>
                        <a:rPr lang="en-US">
                          <a:latin typeface="Times New Roman" panose="02020603050405020304" pitchFamily="18" charset="0"/>
                          <a:cs typeface="Times New Roman" panose="02020603050405020304" pitchFamily="18" charset="0"/>
                          <a:hlinkClick r:id="rId3" action="ppaction://hlinkfile"/>
                        </a:rPr>
                        <a:t>Education expenditure (% of GNI) </a:t>
                      </a:r>
                      <a:endParaRPr lang="en-US">
                        <a:latin typeface="Times New Roman" panose="02020603050405020304" pitchFamily="18" charset="0"/>
                        <a:cs typeface="Times New Roman" panose="02020603050405020304" pitchFamily="18" charset="0"/>
                      </a:endParaRPr>
                    </a:p>
                  </a:txBody>
                  <a:tcPr anchor="ctr"/>
                </a:tc>
                <a:tc>
                  <a:txBody>
                    <a:bodyPr/>
                    <a:lstStyle/>
                    <a:p>
                      <a:r>
                        <a:rPr lang="en-US" altLang="zh-TW" dirty="0">
                          <a:latin typeface="Times New Roman" panose="02020603050405020304" pitchFamily="18" charset="0"/>
                          <a:cs typeface="Times New Roman" panose="02020603050405020304" pitchFamily="18" charset="0"/>
                        </a:rPr>
                        <a:t>145</a:t>
                      </a:r>
                    </a:p>
                  </a:txBody>
                  <a:tcPr anchor="ctr"/>
                </a:tc>
                <a:tc>
                  <a:txBody>
                    <a:bodyPr/>
                    <a:lstStyle/>
                    <a:p>
                      <a:r>
                        <a:rPr lang="en-US" altLang="zh-TW">
                          <a:latin typeface="Times New Roman" panose="02020603050405020304" pitchFamily="18" charset="0"/>
                          <a:cs typeface="Times New Roman" panose="02020603050405020304" pitchFamily="18" charset="0"/>
                        </a:rPr>
                        <a:t>2,8 </a:t>
                      </a:r>
                    </a:p>
                  </a:txBody>
                  <a:tcPr anchor="ctr"/>
                </a:tc>
                <a:tc>
                  <a:txBody>
                    <a:bodyPr/>
                    <a:lstStyle/>
                    <a:p>
                      <a:r>
                        <a:rPr lang="en-US" altLang="zh-TW">
                          <a:latin typeface="Times New Roman" panose="02020603050405020304" pitchFamily="18" charset="0"/>
                          <a:cs typeface="Times New Roman" panose="02020603050405020304" pitchFamily="18" charset="0"/>
                        </a:rPr>
                        <a:t>2012</a:t>
                      </a:r>
                    </a:p>
                  </a:txBody>
                  <a:tcPr anchor="ctr"/>
                </a:tc>
              </a:tr>
              <a:tr h="648072">
                <a:tc>
                  <a:txBody>
                    <a:bodyPr/>
                    <a:lstStyle/>
                    <a:p>
                      <a:r>
                        <a:rPr lang="en-US" dirty="0">
                          <a:latin typeface="Times New Roman" panose="02020603050405020304" pitchFamily="18" charset="0"/>
                          <a:cs typeface="Times New Roman" panose="02020603050405020304" pitchFamily="18" charset="0"/>
                          <a:hlinkClick r:id="rId4" action="ppaction://hlinkfile"/>
                        </a:rPr>
                        <a:t>Education expenditure, public (% of government expenditure) </a:t>
                      </a:r>
                      <a:endParaRPr lang="en-US" dirty="0">
                        <a:latin typeface="Times New Roman" panose="02020603050405020304" pitchFamily="18" charset="0"/>
                        <a:cs typeface="Times New Roman" panose="02020603050405020304" pitchFamily="18" charset="0"/>
                      </a:endParaRPr>
                    </a:p>
                  </a:txBody>
                  <a:tcPr anchor="ctr"/>
                </a:tc>
                <a:tc>
                  <a:txBody>
                    <a:bodyPr/>
                    <a:lstStyle/>
                    <a:p>
                      <a:r>
                        <a:rPr lang="en-US" altLang="zh-TW">
                          <a:latin typeface="Times New Roman" panose="02020603050405020304" pitchFamily="18" charset="0"/>
                          <a:cs typeface="Times New Roman" panose="02020603050405020304" pitchFamily="18" charset="0"/>
                        </a:rPr>
                        <a:t>48</a:t>
                      </a:r>
                    </a:p>
                  </a:txBody>
                  <a:tcPr anchor="ctr"/>
                </a:tc>
                <a:tc>
                  <a:txBody>
                    <a:bodyPr/>
                    <a:lstStyle/>
                    <a:p>
                      <a:r>
                        <a:rPr lang="en-US" altLang="zh-TW">
                          <a:latin typeface="Times New Roman" panose="02020603050405020304" pitchFamily="18" charset="0"/>
                          <a:cs typeface="Times New Roman" panose="02020603050405020304" pitchFamily="18" charset="0"/>
                        </a:rPr>
                        <a:t>18,6 </a:t>
                      </a:r>
                    </a:p>
                  </a:txBody>
                  <a:tcPr anchor="ctr"/>
                </a:tc>
                <a:tc>
                  <a:txBody>
                    <a:bodyPr/>
                    <a:lstStyle/>
                    <a:p>
                      <a:r>
                        <a:rPr lang="en-US" altLang="zh-TW">
                          <a:latin typeface="Times New Roman" panose="02020603050405020304" pitchFamily="18" charset="0"/>
                          <a:cs typeface="Times New Roman" panose="02020603050405020304" pitchFamily="18" charset="0"/>
                        </a:rPr>
                        <a:t>2012</a:t>
                      </a:r>
                    </a:p>
                  </a:txBody>
                  <a:tcPr anchor="ctr"/>
                </a:tc>
              </a:tr>
              <a:tr h="720080">
                <a:tc>
                  <a:txBody>
                    <a:bodyPr/>
                    <a:lstStyle/>
                    <a:p>
                      <a:r>
                        <a:rPr lang="en-US" dirty="0">
                          <a:latin typeface="Times New Roman" panose="02020603050405020304" pitchFamily="18" charset="0"/>
                          <a:cs typeface="Times New Roman" panose="02020603050405020304" pitchFamily="18" charset="0"/>
                          <a:hlinkClick r:id="rId5" action="ppaction://hlinkfile"/>
                        </a:rPr>
                        <a:t>Education expenditure, public (% of education expenditure) </a:t>
                      </a:r>
                      <a:endParaRPr lang="en-US" dirty="0">
                        <a:latin typeface="Times New Roman" panose="02020603050405020304" pitchFamily="18" charset="0"/>
                        <a:cs typeface="Times New Roman" panose="02020603050405020304" pitchFamily="18" charset="0"/>
                      </a:endParaRPr>
                    </a:p>
                  </a:txBody>
                  <a:tcPr anchor="ctr"/>
                </a:tc>
                <a:tc>
                  <a:txBody>
                    <a:bodyPr/>
                    <a:lstStyle/>
                    <a:p>
                      <a:r>
                        <a:rPr lang="en-US" altLang="zh-TW">
                          <a:latin typeface="Times New Roman" panose="02020603050405020304" pitchFamily="18" charset="0"/>
                          <a:cs typeface="Times New Roman" panose="02020603050405020304" pitchFamily="18" charset="0"/>
                        </a:rPr>
                        <a:t>158</a:t>
                      </a:r>
                    </a:p>
                  </a:txBody>
                  <a:tcPr anchor="ctr"/>
                </a:tc>
                <a:tc>
                  <a:txBody>
                    <a:bodyPr/>
                    <a:lstStyle/>
                    <a:p>
                      <a:r>
                        <a:rPr lang="en-US" altLang="zh-TW">
                          <a:latin typeface="Times New Roman" panose="02020603050405020304" pitchFamily="18" charset="0"/>
                          <a:cs typeface="Times New Roman" panose="02020603050405020304" pitchFamily="18" charset="0"/>
                        </a:rPr>
                        <a:t>81,8 </a:t>
                      </a:r>
                    </a:p>
                  </a:txBody>
                  <a:tcPr anchor="ctr"/>
                </a:tc>
                <a:tc>
                  <a:txBody>
                    <a:bodyPr/>
                    <a:lstStyle/>
                    <a:p>
                      <a:r>
                        <a:rPr lang="en-US" altLang="zh-TW">
                          <a:latin typeface="Times New Roman" panose="02020603050405020304" pitchFamily="18" charset="0"/>
                          <a:cs typeface="Times New Roman" panose="02020603050405020304" pitchFamily="18" charset="0"/>
                        </a:rPr>
                        <a:t>2012</a:t>
                      </a:r>
                    </a:p>
                  </a:txBody>
                  <a:tcPr anchor="ctr"/>
                </a:tc>
              </a:tr>
              <a:tr h="792088">
                <a:tc>
                  <a:txBody>
                    <a:bodyPr/>
                    <a:lstStyle/>
                    <a:p>
                      <a:r>
                        <a:rPr lang="en-US">
                          <a:latin typeface="Times New Roman" panose="02020603050405020304" pitchFamily="18" charset="0"/>
                          <a:cs typeface="Times New Roman" panose="02020603050405020304" pitchFamily="18" charset="0"/>
                          <a:hlinkClick r:id="rId6" action="ppaction://hlinkfile"/>
                        </a:rPr>
                        <a:t>Education expenditure, public, not allocated by level (% of education expenditure) </a:t>
                      </a:r>
                      <a:endParaRPr lang="en-US">
                        <a:latin typeface="Times New Roman" panose="02020603050405020304" pitchFamily="18" charset="0"/>
                        <a:cs typeface="Times New Roman" panose="02020603050405020304" pitchFamily="18" charset="0"/>
                      </a:endParaRPr>
                    </a:p>
                  </a:txBody>
                  <a:tcPr anchor="ctr"/>
                </a:tc>
                <a:tc>
                  <a:txBody>
                    <a:bodyPr/>
                    <a:lstStyle/>
                    <a:p>
                      <a:r>
                        <a:rPr lang="en-US" altLang="zh-TW" dirty="0">
                          <a:latin typeface="Times New Roman" panose="02020603050405020304" pitchFamily="18" charset="0"/>
                          <a:cs typeface="Times New Roman" panose="02020603050405020304" pitchFamily="18" charset="0"/>
                        </a:rPr>
                        <a:t>53</a:t>
                      </a:r>
                    </a:p>
                  </a:txBody>
                  <a:tcPr anchor="ctr"/>
                </a:tc>
                <a:tc>
                  <a:txBody>
                    <a:bodyPr/>
                    <a:lstStyle/>
                    <a:p>
                      <a:r>
                        <a:rPr lang="en-US" altLang="zh-TW">
                          <a:latin typeface="Times New Roman" panose="02020603050405020304" pitchFamily="18" charset="0"/>
                          <a:cs typeface="Times New Roman" panose="02020603050405020304" pitchFamily="18" charset="0"/>
                        </a:rPr>
                        <a:t>6,6 </a:t>
                      </a:r>
                    </a:p>
                  </a:txBody>
                  <a:tcPr anchor="ctr"/>
                </a:tc>
                <a:tc>
                  <a:txBody>
                    <a:bodyPr/>
                    <a:lstStyle/>
                    <a:p>
                      <a:r>
                        <a:rPr lang="en-US" altLang="zh-TW">
                          <a:latin typeface="Times New Roman" panose="02020603050405020304" pitchFamily="18" charset="0"/>
                          <a:cs typeface="Times New Roman" panose="02020603050405020304" pitchFamily="18" charset="0"/>
                        </a:rPr>
                        <a:t>2012</a:t>
                      </a:r>
                    </a:p>
                  </a:txBody>
                  <a:tcPr anchor="ctr"/>
                </a:tc>
              </a:tr>
              <a:tr h="800560">
                <a:tc>
                  <a:txBody>
                    <a:bodyPr/>
                    <a:lstStyle/>
                    <a:p>
                      <a:r>
                        <a:rPr lang="en-US" dirty="0">
                          <a:latin typeface="Times New Roman" panose="02020603050405020304" pitchFamily="18" charset="0"/>
                          <a:cs typeface="Times New Roman" panose="02020603050405020304" pitchFamily="18" charset="0"/>
                          <a:hlinkClick r:id="rId7" action="ppaction://hlinkfile"/>
                        </a:rPr>
                        <a:t>Education expenditure per student (% of per capita GDP) </a:t>
                      </a:r>
                      <a:endParaRPr lang="en-US" dirty="0">
                        <a:latin typeface="Times New Roman" panose="02020603050405020304" pitchFamily="18" charset="0"/>
                        <a:cs typeface="Times New Roman" panose="02020603050405020304" pitchFamily="18" charset="0"/>
                      </a:endParaRPr>
                    </a:p>
                  </a:txBody>
                  <a:tcPr anchor="ctr"/>
                </a:tc>
                <a:tc>
                  <a:txBody>
                    <a:bodyPr/>
                    <a:lstStyle/>
                    <a:p>
                      <a:r>
                        <a:rPr lang="en-US" altLang="zh-TW">
                          <a:latin typeface="Times New Roman" panose="02020603050405020304" pitchFamily="18" charset="0"/>
                          <a:cs typeface="Times New Roman" panose="02020603050405020304" pitchFamily="18" charset="0"/>
                        </a:rPr>
                        <a:t>81</a:t>
                      </a:r>
                    </a:p>
                  </a:txBody>
                  <a:tcPr anchor="ctr"/>
                </a:tc>
                <a:tc>
                  <a:txBody>
                    <a:bodyPr/>
                    <a:lstStyle/>
                    <a:p>
                      <a:r>
                        <a:rPr lang="en-US" altLang="zh-TW">
                          <a:latin typeface="Times New Roman" panose="02020603050405020304" pitchFamily="18" charset="0"/>
                          <a:cs typeface="Times New Roman" panose="02020603050405020304" pitchFamily="18" charset="0"/>
                        </a:rPr>
                        <a:t>19,6 </a:t>
                      </a:r>
                    </a:p>
                  </a:txBody>
                  <a:tcPr anchor="ctr"/>
                </a:tc>
                <a:tc>
                  <a:txBody>
                    <a:bodyPr/>
                    <a:lstStyle/>
                    <a:p>
                      <a:r>
                        <a:rPr lang="en-US" altLang="zh-TW" dirty="0">
                          <a:latin typeface="Times New Roman" panose="02020603050405020304" pitchFamily="18" charset="0"/>
                          <a:cs typeface="Times New Roman" panose="02020603050405020304" pitchFamily="18" charset="0"/>
                        </a:rPr>
                        <a:t>2012</a:t>
                      </a:r>
                    </a:p>
                  </a:txBody>
                  <a:tcPr anchor="ctr"/>
                </a:tc>
              </a:tr>
            </a:tbl>
          </a:graphicData>
        </a:graphic>
      </p:graphicFrame>
      <p:sp>
        <p:nvSpPr>
          <p:cNvPr id="3" name="標題 2"/>
          <p:cNvSpPr>
            <a:spLocks noGrp="1"/>
          </p:cNvSpPr>
          <p:nvPr>
            <p:ph type="title"/>
          </p:nvPr>
        </p:nvSpPr>
        <p:spPr>
          <a:xfrm>
            <a:off x="457200" y="274638"/>
            <a:ext cx="8229600" cy="1066130"/>
          </a:xfrm>
        </p:spPr>
        <p:txBody>
          <a:bodyPr>
            <a:normAutofit/>
          </a:bodyPr>
          <a:lstStyle/>
          <a:p>
            <a:pPr algn="ctr"/>
            <a:r>
              <a:rPr lang="en-US" altLang="zh-TW" sz="4400" dirty="0" smtClean="0">
                <a:latin typeface="Times New Roman" pitchFamily="18" charset="0"/>
                <a:cs typeface="Times New Roman" pitchFamily="18" charset="0"/>
              </a:rPr>
              <a:t>Education expenditure data HK</a:t>
            </a:r>
            <a:endParaRPr lang="zh-TW" altLang="en-US" sz="4400" dirty="0">
              <a:latin typeface="Times New Roman" pitchFamily="18" charset="0"/>
              <a:cs typeface="Times New Roman"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descr="Trends in public spending on education&#10;as a percentage of total public spending (2005, 2010)"/>
          <p:cNvPicPr>
            <a:picLocks noGrp="1"/>
          </p:cNvPicPr>
          <p:nvPr>
            <p:ph idx="1"/>
          </p:nvPr>
        </p:nvPicPr>
        <p:blipFill>
          <a:blip r:embed="rId2" cstate="print"/>
          <a:srcRect/>
          <a:stretch>
            <a:fillRect/>
          </a:stretch>
        </p:blipFill>
        <p:spPr bwMode="auto">
          <a:xfrm>
            <a:off x="971600" y="1700808"/>
            <a:ext cx="7416823" cy="3888432"/>
          </a:xfrm>
          <a:prstGeom prst="rect">
            <a:avLst/>
          </a:prstGeom>
          <a:noFill/>
          <a:ln w="9525">
            <a:noFill/>
            <a:miter lim="800000"/>
            <a:headEnd/>
            <a:tailEnd/>
          </a:ln>
        </p:spPr>
      </p:pic>
      <p:sp>
        <p:nvSpPr>
          <p:cNvPr id="4" name="標題 3"/>
          <p:cNvSpPr>
            <a:spLocks noGrp="1"/>
          </p:cNvSpPr>
          <p:nvPr>
            <p:ph type="title"/>
          </p:nvPr>
        </p:nvSpPr>
        <p:spPr>
          <a:xfrm>
            <a:off x="457200" y="274638"/>
            <a:ext cx="8229600" cy="1282154"/>
          </a:xfrm>
        </p:spPr>
        <p:txBody>
          <a:bodyPr>
            <a:normAutofit fontScale="90000"/>
          </a:bodyPr>
          <a:lstStyle/>
          <a:p>
            <a:r>
              <a:rPr lang="en-US" altLang="zh-TW" i="1" dirty="0" smtClean="0">
                <a:latin typeface="Times New Roman" panose="02020603050405020304" pitchFamily="18" charset="0"/>
                <a:cs typeface="Times New Roman" panose="02020603050405020304" pitchFamily="18" charset="0"/>
              </a:rPr>
              <a:t>Public </a:t>
            </a:r>
            <a:r>
              <a:rPr lang="en-US" altLang="zh-TW" i="1" dirty="0">
                <a:latin typeface="Times New Roman" panose="02020603050405020304" pitchFamily="18" charset="0"/>
                <a:cs typeface="Times New Roman" panose="02020603050405020304" pitchFamily="18" charset="0"/>
              </a:rPr>
              <a:t>spending on education </a:t>
            </a:r>
            <a:r>
              <a:rPr lang="en-US" altLang="zh-TW" i="1" dirty="0" smtClean="0">
                <a:latin typeface="Times New Roman" panose="02020603050405020304" pitchFamily="18" charset="0"/>
                <a:cs typeface="Times New Roman" panose="02020603050405020304" pitchFamily="18" charset="0"/>
              </a:rPr>
              <a:t>as % of </a:t>
            </a:r>
            <a:r>
              <a:rPr lang="en-US" altLang="zh-TW" i="1" dirty="0">
                <a:latin typeface="Times New Roman" panose="02020603050405020304" pitchFamily="18" charset="0"/>
                <a:cs typeface="Times New Roman" panose="02020603050405020304" pitchFamily="18" charset="0"/>
              </a:rPr>
              <a:t>total public </a:t>
            </a:r>
            <a:r>
              <a:rPr lang="en-US" altLang="zh-TW" i="1" dirty="0" smtClean="0">
                <a:latin typeface="Times New Roman" panose="02020603050405020304" pitchFamily="18" charset="0"/>
                <a:cs typeface="Times New Roman" panose="02020603050405020304" pitchFamily="18" charset="0"/>
              </a:rPr>
              <a:t>spending</a:t>
            </a:r>
            <a:endParaRPr lang="zh-TW" altLang="en-US"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fontScale="90000"/>
          </a:bodyPr>
          <a:lstStyle/>
          <a:p>
            <a:r>
              <a:rPr lang="en-US" altLang="zh-TW" i="1" dirty="0" smtClean="0">
                <a:latin typeface="Times New Roman" panose="02020603050405020304" pitchFamily="18" charset="0"/>
                <a:cs typeface="Times New Roman" panose="02020603050405020304" pitchFamily="18" charset="0"/>
              </a:rPr>
              <a:t>Public spending on education as % of  GDP</a:t>
            </a:r>
            <a:endParaRPr lang="zh-TW" altLang="en-US" dirty="0">
              <a:latin typeface="Times New Roman" panose="02020603050405020304" pitchFamily="18" charset="0"/>
              <a:cs typeface="Times New Roman" panose="02020603050405020304" pitchFamily="18" charset="0"/>
            </a:endParaRPr>
          </a:p>
        </p:txBody>
      </p:sp>
      <p:pic>
        <p:nvPicPr>
          <p:cNvPr id="4" name="lazy3" descr="http://asset.keepeek-cache.com/medias/domain21/_pdf/media1457/230699-mvaq91g9v7/large/3.jpg"/>
          <p:cNvPicPr>
            <a:picLocks noGrp="1"/>
          </p:cNvPicPr>
          <p:nvPr>
            <p:ph idx="1"/>
          </p:nvPr>
        </p:nvPicPr>
        <p:blipFill>
          <a:blip r:embed="rId2" cstate="print"/>
          <a:srcRect l="7210" t="10168" r="6180" b="54179"/>
          <a:stretch>
            <a:fillRect/>
          </a:stretch>
        </p:blipFill>
        <p:spPr bwMode="auto">
          <a:xfrm>
            <a:off x="611560" y="1628800"/>
            <a:ext cx="8064896" cy="4320480"/>
          </a:xfrm>
          <a:prstGeom prst="rect">
            <a:avLst/>
          </a:prstGeom>
          <a:noFill/>
          <a:ln w="9525">
            <a:noFill/>
            <a:miter lim="800000"/>
            <a:headEnd/>
            <a:tailEnd/>
          </a:ln>
        </p:spPr>
      </p:pic>
      <p:sp>
        <p:nvSpPr>
          <p:cNvPr id="2" name="投影片編號版面配置區 1"/>
          <p:cNvSpPr>
            <a:spLocks noGrp="1"/>
          </p:cNvSpPr>
          <p:nvPr>
            <p:ph type="sldNum" sz="quarter" idx="12"/>
          </p:nvPr>
        </p:nvSpPr>
        <p:spPr/>
        <p:txBody>
          <a:bodyPr/>
          <a:lstStyle/>
          <a:p>
            <a:fld id="{6FC8CE74-DF09-429F-A249-81CF827ED56A}"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endParaRPr lang="en-US" altLang="zh-TW" sz="3200" dirty="0" smtClean="0">
              <a:latin typeface="Times New Roman" panose="02020603050405020304" pitchFamily="18" charset="0"/>
              <a:cs typeface="Times New Roman" panose="02020603050405020304" pitchFamily="18" charset="0"/>
            </a:endParaRPr>
          </a:p>
          <a:p>
            <a:r>
              <a:rPr lang="en-US" altLang="zh-TW" sz="3200" dirty="0" smtClean="0">
                <a:latin typeface="Times New Roman" panose="02020603050405020304" pitchFamily="18" charset="0"/>
                <a:cs typeface="Times New Roman" panose="02020603050405020304" pitchFamily="18" charset="0"/>
              </a:rPr>
              <a:t>What is the position of the self-financing tertiary education sector in Hong Kong?</a:t>
            </a:r>
          </a:p>
          <a:p>
            <a:endParaRPr lang="en-US" altLang="zh-TW" sz="3200" dirty="0" smtClean="0">
              <a:latin typeface="Times New Roman" panose="02020603050405020304" pitchFamily="18" charset="0"/>
              <a:cs typeface="Times New Roman" panose="02020603050405020304" pitchFamily="18" charset="0"/>
            </a:endParaRPr>
          </a:p>
          <a:p>
            <a:r>
              <a:rPr lang="en-US" altLang="zh-TW" sz="3200" dirty="0" smtClean="0">
                <a:latin typeface="Times New Roman" panose="02020603050405020304" pitchFamily="18" charset="0"/>
                <a:cs typeface="Times New Roman" panose="02020603050405020304" pitchFamily="18" charset="0"/>
              </a:rPr>
              <a:t>What are the challenges of the Sector?</a:t>
            </a:r>
            <a:endParaRPr lang="zh-TW" altLang="en-US" sz="32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Focus of the next session</a:t>
            </a:r>
            <a:endParaRPr lang="zh-TW" altLang="en-US" sz="4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內容版面配置區 6"/>
          <p:cNvGraphicFramePr>
            <a:graphicFrameLocks noGrp="1"/>
          </p:cNvGraphicFramePr>
          <p:nvPr>
            <p:ph idx="1"/>
            <p:extLst>
              <p:ext uri="{D42A27DB-BD31-4B8C-83A1-F6EECF244321}">
                <p14:modId xmlns:p14="http://schemas.microsoft.com/office/powerpoint/2010/main" val="1869829677"/>
              </p:ext>
            </p:extLst>
          </p:nvPr>
        </p:nvGraphicFramePr>
        <p:xfrm>
          <a:off x="457200" y="1412776"/>
          <a:ext cx="8229600" cy="4446270"/>
        </p:xfrm>
        <a:graphic>
          <a:graphicData uri="http://schemas.openxmlformats.org/drawingml/2006/table">
            <a:tbl>
              <a:tblPr firstRow="1" bandRow="1">
                <a:tableStyleId>{5C22544A-7EE6-4342-B048-85BDC9FD1C3A}</a:tableStyleId>
              </a:tblPr>
              <a:tblGrid>
                <a:gridCol w="2743200"/>
                <a:gridCol w="2743200"/>
                <a:gridCol w="2743200"/>
              </a:tblGrid>
              <a:tr h="424220">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Equity in</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Education</a:t>
                      </a:r>
                      <a:endParaRPr lang="zh-TW" sz="2400" kern="100" dirty="0">
                        <a:latin typeface="Times New Roman" pitchFamily="18" charset="0"/>
                        <a:ea typeface="新細明體"/>
                        <a:cs typeface="Times New Roman" pitchFamily="18" charset="0"/>
                      </a:endParaRPr>
                    </a:p>
                    <a:p>
                      <a:pPr algn="ctr">
                        <a:spcBef>
                          <a:spcPts val="300"/>
                        </a:spcBef>
                        <a:spcAft>
                          <a:spcPts val="300"/>
                        </a:spcAft>
                      </a:pPr>
                      <a:r>
                        <a:rPr lang="en-US" sz="2400" kern="0" dirty="0">
                          <a:solidFill>
                            <a:srgbClr val="000000"/>
                          </a:solidFill>
                          <a:latin typeface="Times New Roman" pitchFamily="18" charset="0"/>
                          <a:ea typeface="新細明體"/>
                          <a:cs typeface="Times New Roman" pitchFamily="18" charset="0"/>
                        </a:rPr>
                        <a:t> </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Aft>
                          <a:spcPts val="0"/>
                        </a:spcAft>
                      </a:pPr>
                      <a:r>
                        <a:rPr lang="en-US" sz="2400" u="none" strike="noStrike" kern="0" dirty="0">
                          <a:solidFill>
                            <a:srgbClr val="000000"/>
                          </a:solidFill>
                          <a:latin typeface="Times New Roman" pitchFamily="18" charset="0"/>
                          <a:ea typeface="新細明體"/>
                          <a:cs typeface="Times New Roman" pitchFamily="18" charset="0"/>
                          <a:hlinkClick r:id="rId3"/>
                        </a:rPr>
                        <a:t>Evaluation and Assessment Frameworks for Improving </a:t>
                      </a:r>
                      <a:r>
                        <a:rPr lang="en-US" sz="2400" u="none" strike="noStrike" kern="0" dirty="0" smtClean="0">
                          <a:solidFill>
                            <a:srgbClr val="000000"/>
                          </a:solidFill>
                          <a:latin typeface="Times New Roman" pitchFamily="18" charset="0"/>
                          <a:ea typeface="新細明體"/>
                          <a:cs typeface="Times New Roman" pitchFamily="18" charset="0"/>
                          <a:hlinkClick r:id="rId3"/>
                        </a:rPr>
                        <a:t>learning Outcomes</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Migrant</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Education</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r>
              <a:tr h="370840">
                <a:tc>
                  <a:txBody>
                    <a:bodyPr/>
                    <a:lstStyle/>
                    <a:p>
                      <a:pPr algn="ctr">
                        <a:spcAft>
                          <a:spcPts val="0"/>
                        </a:spcAft>
                      </a:pPr>
                      <a:r>
                        <a:rPr lang="en-US" sz="2400" u="none" strike="noStrike" kern="0" dirty="0">
                          <a:solidFill>
                            <a:srgbClr val="000000"/>
                          </a:solidFill>
                          <a:latin typeface="Times New Roman" pitchFamily="18" charset="0"/>
                          <a:ea typeface="新細明體"/>
                          <a:cs typeface="Times New Roman" pitchFamily="18" charset="0"/>
                          <a:hlinkClick r:id="rId3"/>
                        </a:rPr>
                        <a:t>Pathways for Disabled Students to Tertiary Education and Employment</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Aft>
                          <a:spcPts val="0"/>
                        </a:spcAft>
                      </a:pPr>
                      <a:r>
                        <a:rPr lang="en-US" sz="2400" u="none" strike="noStrike" kern="0">
                          <a:solidFill>
                            <a:srgbClr val="000000"/>
                          </a:solidFill>
                          <a:latin typeface="Times New Roman" pitchFamily="18" charset="0"/>
                          <a:ea typeface="新細明體"/>
                          <a:cs typeface="Times New Roman" pitchFamily="18" charset="0"/>
                          <a:hlinkClick r:id="rId3"/>
                        </a:rPr>
                        <a:t>Recognising non-formal and informal learning</a:t>
                      </a:r>
                      <a:endParaRPr lang="zh-TW" sz="2400" kern="10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School</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Leadership</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r>
              <a:tr h="370840">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Teacher</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Policy</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Tertiary</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Review</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c>
                  <a:txBody>
                    <a:bodyPr/>
                    <a:lstStyle/>
                    <a:p>
                      <a:pPr algn="ctr">
                        <a:spcBef>
                          <a:spcPts val="300"/>
                        </a:spcBef>
                        <a:spcAft>
                          <a:spcPts val="300"/>
                        </a:spcAft>
                      </a:pPr>
                      <a:r>
                        <a:rPr lang="en-US" sz="2400" u="none" strike="noStrike" kern="0" dirty="0">
                          <a:solidFill>
                            <a:srgbClr val="000000"/>
                          </a:solidFill>
                          <a:latin typeface="Times New Roman" pitchFamily="18" charset="0"/>
                          <a:ea typeface="新細明體"/>
                          <a:cs typeface="Times New Roman" pitchFamily="18" charset="0"/>
                          <a:hlinkClick r:id="rId3"/>
                        </a:rPr>
                        <a:t>Vocational Education</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and Training (VET)</a:t>
                      </a:r>
                      <a:br>
                        <a:rPr lang="en-US" sz="2400" u="none" strike="noStrike" kern="0" dirty="0">
                          <a:solidFill>
                            <a:srgbClr val="000000"/>
                          </a:solidFill>
                          <a:latin typeface="Times New Roman" pitchFamily="18" charset="0"/>
                          <a:ea typeface="新細明體"/>
                          <a:cs typeface="Times New Roman" pitchFamily="18" charset="0"/>
                          <a:hlinkClick r:id="rId3"/>
                        </a:rPr>
                      </a:br>
                      <a:r>
                        <a:rPr lang="en-US" sz="2400" u="none" strike="noStrike" kern="0" dirty="0">
                          <a:solidFill>
                            <a:srgbClr val="000000"/>
                          </a:solidFill>
                          <a:latin typeface="Times New Roman" pitchFamily="18" charset="0"/>
                          <a:ea typeface="新細明體"/>
                          <a:cs typeface="Times New Roman" pitchFamily="18" charset="0"/>
                          <a:hlinkClick r:id="rId3"/>
                        </a:rPr>
                        <a:t>Learning for Jobs</a:t>
                      </a:r>
                      <a:endParaRPr lang="zh-TW" sz="2400" kern="100" dirty="0">
                        <a:latin typeface="Times New Roman" pitchFamily="18" charset="0"/>
                        <a:ea typeface="新細明體"/>
                        <a:cs typeface="Times New Roman" pitchFamily="18" charset="0"/>
                      </a:endParaRPr>
                    </a:p>
                  </a:txBody>
                  <a:tcPr marL="9525" marR="9525" marT="9525" marB="9525">
                    <a:cell3D prstMaterial="dkEdge">
                      <a:bevel/>
                      <a:lightRig rig="flood" dir="t"/>
                    </a:cell3D>
                    <a:solidFill>
                      <a:schemeClr val="bg1"/>
                    </a:solidFill>
                  </a:tcPr>
                </a:tc>
              </a:tr>
            </a:tbl>
          </a:graphicData>
        </a:graphic>
      </p:graphicFrame>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Some possible challenges</a:t>
            </a:r>
            <a:endParaRPr lang="zh-TW" altLang="en-US" sz="4400"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12776"/>
            <a:ext cx="8229600" cy="4525963"/>
          </a:xfrm>
        </p:spPr>
        <p:txBody>
          <a:bodyPr>
            <a:noAutofit/>
          </a:bodyPr>
          <a:lstStyle/>
          <a:p>
            <a:r>
              <a:rPr lang="en-US" altLang="zh-TW" sz="3400" dirty="0" smtClean="0">
                <a:latin typeface="Times New Roman" panose="02020603050405020304" pitchFamily="18" charset="0"/>
                <a:cs typeface="Times New Roman" panose="02020603050405020304" pitchFamily="18" charset="0"/>
              </a:rPr>
              <a:t>Where and when you learn how to use </a:t>
            </a:r>
            <a:r>
              <a:rPr lang="en-US" altLang="zh-TW" sz="3400" dirty="0" err="1" smtClean="0">
                <a:latin typeface="Times New Roman" panose="02020603050405020304" pitchFamily="18" charset="0"/>
                <a:cs typeface="Times New Roman" panose="02020603050405020304" pitchFamily="18" charset="0"/>
              </a:rPr>
              <a:t>Whatsapp</a:t>
            </a:r>
            <a:r>
              <a:rPr lang="en-US" altLang="zh-TW" sz="3400" dirty="0" smtClean="0">
                <a:latin typeface="Times New Roman" panose="02020603050405020304" pitchFamily="18" charset="0"/>
                <a:cs typeface="Times New Roman" panose="02020603050405020304" pitchFamily="18" charset="0"/>
              </a:rPr>
              <a:t>?</a:t>
            </a:r>
          </a:p>
          <a:p>
            <a:endParaRPr lang="en-US" altLang="zh-TW" sz="3400" dirty="0" smtClean="0">
              <a:latin typeface="Times New Roman" panose="02020603050405020304" pitchFamily="18" charset="0"/>
              <a:cs typeface="Times New Roman" panose="02020603050405020304" pitchFamily="18" charset="0"/>
            </a:endParaRPr>
          </a:p>
          <a:p>
            <a:r>
              <a:rPr lang="en-US" altLang="zh-TW" sz="3400" dirty="0" smtClean="0">
                <a:latin typeface="Times New Roman" panose="02020603050405020304" pitchFamily="18" charset="0"/>
                <a:cs typeface="Times New Roman" panose="02020603050405020304" pitchFamily="18" charset="0"/>
              </a:rPr>
              <a:t>Where and when you learn how to buy stocks?</a:t>
            </a:r>
          </a:p>
          <a:p>
            <a:endParaRPr lang="en-US" altLang="zh-TW" sz="3400" dirty="0" smtClean="0">
              <a:latin typeface="Times New Roman" panose="02020603050405020304" pitchFamily="18" charset="0"/>
              <a:cs typeface="Times New Roman" panose="02020603050405020304" pitchFamily="18" charset="0"/>
            </a:endParaRPr>
          </a:p>
          <a:p>
            <a:r>
              <a:rPr lang="en-US" altLang="zh-TW" sz="3400" dirty="0" smtClean="0">
                <a:latin typeface="Times New Roman" panose="02020603050405020304" pitchFamily="18" charset="0"/>
                <a:cs typeface="Times New Roman" panose="02020603050405020304" pitchFamily="18" charset="0"/>
              </a:rPr>
              <a:t>Where and when you learn how to set a test paper?</a:t>
            </a:r>
            <a:endParaRPr lang="zh-TW" altLang="en-US" sz="34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a:xfrm>
            <a:off x="457200" y="116632"/>
            <a:ext cx="8229600" cy="1143000"/>
          </a:xfrm>
        </p:spPr>
        <p:txBody>
          <a:bodyPr>
            <a:normAutofit/>
          </a:bodyPr>
          <a:lstStyle/>
          <a:p>
            <a:pPr algn="ctr"/>
            <a:r>
              <a:rPr lang="en-US" altLang="zh-TW" sz="4400" dirty="0" smtClean="0">
                <a:effectLst/>
                <a:latin typeface="Times New Roman" pitchFamily="18" charset="0"/>
                <a:cs typeface="Times New Roman" pitchFamily="18" charset="0"/>
              </a:rPr>
              <a:t>Some interesting questions</a:t>
            </a:r>
            <a:endParaRPr lang="zh-TW" altLang="en-US" sz="4400" dirty="0">
              <a:effectLst/>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2</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endParaRPr lang="en-US" altLang="zh-TW" dirty="0" smtClean="0"/>
          </a:p>
          <a:p>
            <a:r>
              <a:rPr lang="en-US" altLang="zh-TW" sz="3600" dirty="0" smtClean="0">
                <a:latin typeface="Times New Roman" pitchFamily="18" charset="0"/>
                <a:cs typeface="Times New Roman" pitchFamily="18" charset="0"/>
              </a:rPr>
              <a:t>The highly institutionalized, chronologically graded and hierarchically structured ‘education system’, spanning lower primary school and the upper reaches of the university</a:t>
            </a:r>
            <a:endParaRPr lang="zh-TW" altLang="en-US" sz="3600" dirty="0">
              <a:latin typeface="Times New Roman" pitchFamily="18" charset="0"/>
              <a:cs typeface="Times New Roman" pitchFamily="18" charset="0"/>
            </a:endParaRPr>
          </a:p>
        </p:txBody>
      </p:sp>
      <p:sp>
        <p:nvSpPr>
          <p:cNvPr id="2" name="標題 1"/>
          <p:cNvSpPr>
            <a:spLocks noGrp="1"/>
          </p:cNvSpPr>
          <p:nvPr>
            <p:ph type="title"/>
          </p:nvPr>
        </p:nvSpPr>
        <p:spPr/>
        <p:txBody>
          <a:bodyPr>
            <a:normAutofit/>
          </a:bodyPr>
          <a:lstStyle/>
          <a:p>
            <a:pPr algn="ctr"/>
            <a:r>
              <a:rPr lang="en-US" altLang="zh-TW" sz="4400" dirty="0" smtClean="0">
                <a:effectLst/>
                <a:latin typeface="Times New Roman" pitchFamily="18" charset="0"/>
                <a:cs typeface="Times New Roman" pitchFamily="18" charset="0"/>
              </a:rPr>
              <a:t>Formal education</a:t>
            </a:r>
            <a:endParaRPr lang="zh-TW" altLang="en-US" sz="4400" dirty="0">
              <a:effectLst/>
              <a:latin typeface="Times New Roman" pitchFamily="18" charset="0"/>
              <a:cs typeface="Times New Roman"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sz="3200" dirty="0" smtClean="0">
                <a:latin typeface="Times New Roman" pitchFamily="18" charset="0"/>
                <a:cs typeface="Times New Roman" pitchFamily="18" charset="0"/>
              </a:rPr>
              <a:t>Any organized, systematic, educational activity carried on outside the framework of the formal system to provide selected types of learning to particular subgroups in the population, adults as well as childre</a:t>
            </a:r>
            <a:r>
              <a:rPr lang="en-US" altLang="zh-TW" dirty="0" smtClean="0"/>
              <a:t>n such as:</a:t>
            </a:r>
          </a:p>
          <a:p>
            <a:r>
              <a:rPr lang="en-US" altLang="zh-TW" dirty="0" smtClean="0"/>
              <a:t>Elementary book-keeping</a:t>
            </a:r>
          </a:p>
          <a:p>
            <a:r>
              <a:rPr lang="en-US" altLang="zh-TW" dirty="0" smtClean="0"/>
              <a:t>Flower </a:t>
            </a:r>
            <a:r>
              <a:rPr lang="en-US" altLang="zh-TW" dirty="0" smtClean="0"/>
              <a:t>arrangement</a:t>
            </a:r>
          </a:p>
          <a:p>
            <a:r>
              <a:rPr lang="en-US" altLang="zh-TW" dirty="0" smtClean="0"/>
              <a:t>Chinese calligraphy  </a:t>
            </a:r>
            <a:endParaRPr lang="zh-TW" altLang="en-US" dirty="0"/>
          </a:p>
        </p:txBody>
      </p:sp>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Non-formal education</a:t>
            </a:r>
            <a:endParaRPr lang="zh-TW" altLang="en-US" sz="4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3000" dirty="0" smtClean="0">
                <a:latin typeface="Times New Roman" panose="02020603050405020304" pitchFamily="18" charset="0"/>
                <a:cs typeface="Times New Roman" panose="02020603050405020304" pitchFamily="18" charset="0"/>
              </a:rPr>
              <a:t>lifelong process by which every person acquires and accumulates knowledge, skills,  attitudes and insights from daily experiences and exposure to the environment - at home, at work, at play.  Generally, informal education is unsystematic; yet it accounts for the great bulk of any person’s total lifetime learning - including that of even a highly ‘schooled’ person.</a:t>
            </a:r>
            <a:endParaRPr lang="zh-TW" altLang="en-US" sz="3000" dirty="0">
              <a:latin typeface="Times New Roman" panose="02020603050405020304" pitchFamily="18" charset="0"/>
              <a:cs typeface="Times New Roman" panose="02020603050405020304" pitchFamily="18" charset="0"/>
            </a:endParaRPr>
          </a:p>
        </p:txBody>
      </p:sp>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Informal education</a:t>
            </a:r>
            <a:endParaRPr lang="zh-TW" altLang="en-US" sz="4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en-US" altLang="zh-TW" dirty="0" smtClean="0"/>
          </a:p>
          <a:p>
            <a:endParaRPr lang="zh-TW" altLang="en-US" dirty="0"/>
          </a:p>
        </p:txBody>
      </p:sp>
      <p:sp>
        <p:nvSpPr>
          <p:cNvPr id="3" name="標題 2"/>
          <p:cNvSpPr>
            <a:spLocks noGrp="1"/>
          </p:cNvSpPr>
          <p:nvPr>
            <p:ph type="title"/>
          </p:nvPr>
        </p:nvSpPr>
        <p:spPr>
          <a:xfrm>
            <a:off x="457200" y="116632"/>
            <a:ext cx="8229600" cy="1143000"/>
          </a:xfrm>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70:20:10 Learning Model</a:t>
            </a:r>
            <a:endParaRPr lang="zh-TW" altLang="en-US" sz="4400" dirty="0">
              <a:latin typeface="Times New Roman" panose="02020603050405020304" pitchFamily="18" charset="0"/>
              <a:cs typeface="Times New Roman" panose="02020603050405020304" pitchFamily="18" charset="0"/>
            </a:endParaRPr>
          </a:p>
        </p:txBody>
      </p:sp>
      <p:pic>
        <p:nvPicPr>
          <p:cNvPr id="4" name="圖片 3" descr="70:20:10 Model"/>
          <p:cNvPicPr/>
          <p:nvPr/>
        </p:nvPicPr>
        <p:blipFill>
          <a:blip r:embed="rId2" cstate="print">
            <a:clrChange>
              <a:clrFrom>
                <a:srgbClr val="FFFFFF"/>
              </a:clrFrom>
              <a:clrTo>
                <a:srgbClr val="FFFFFF">
                  <a:alpha val="0"/>
                </a:srgbClr>
              </a:clrTo>
            </a:clrChange>
          </a:blip>
          <a:srcRect/>
          <a:stretch>
            <a:fillRect/>
          </a:stretch>
        </p:blipFill>
        <p:spPr bwMode="auto">
          <a:xfrm>
            <a:off x="1043608" y="1196752"/>
            <a:ext cx="6984776" cy="4896544"/>
          </a:xfrm>
          <a:prstGeom prst="rect">
            <a:avLst/>
          </a:prstGeom>
          <a:noFill/>
          <a:ln>
            <a:noFill/>
          </a:ln>
        </p:spPr>
      </p:pic>
      <p:sp>
        <p:nvSpPr>
          <p:cNvPr id="5" name="投影片編號版面配置區 4"/>
          <p:cNvSpPr>
            <a:spLocks noGrp="1"/>
          </p:cNvSpPr>
          <p:nvPr>
            <p:ph type="sldNum" sz="quarter" idx="12"/>
          </p:nvPr>
        </p:nvSpPr>
        <p:spPr/>
        <p:txBody>
          <a:bodyPr/>
          <a:lstStyle/>
          <a:p>
            <a:fld id="{6FC8CE74-DF09-429F-A249-81CF827ED56A}"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4113052198"/>
              </p:ext>
            </p:extLst>
          </p:nvPr>
        </p:nvGraphicFramePr>
        <p:xfrm>
          <a:off x="467544" y="1412776"/>
          <a:ext cx="8229600" cy="4419756"/>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805657">
                <a:tc>
                  <a:txBody>
                    <a:bodyPr/>
                    <a:lstStyle/>
                    <a:p>
                      <a:pPr>
                        <a:spcAft>
                          <a:spcPts val="0"/>
                        </a:spcAft>
                      </a:pPr>
                      <a:endParaRPr lang="en-US" sz="1200" kern="100" dirty="0">
                        <a:latin typeface="Calibri"/>
                        <a:ea typeface="新細明體"/>
                        <a:cs typeface="Times New Roman"/>
                      </a:endParaRPr>
                    </a:p>
                  </a:txBody>
                  <a:tcPr marL="68580" marR="68580" marT="0" marB="0"/>
                </a:tc>
                <a:tc>
                  <a:txBody>
                    <a:bodyPr/>
                    <a:lstStyle/>
                    <a:p>
                      <a:pPr>
                        <a:spcAft>
                          <a:spcPts val="0"/>
                        </a:spcAft>
                      </a:pPr>
                      <a:r>
                        <a:rPr lang="en-US" sz="2800" kern="100" dirty="0">
                          <a:latin typeface="Times New Roman" pitchFamily="18" charset="0"/>
                          <a:ea typeface="新細明體"/>
                          <a:cs typeface="Times New Roman" pitchFamily="18" charset="0"/>
                        </a:rPr>
                        <a:t>1970s</a:t>
                      </a:r>
                      <a:endParaRPr lang="zh-TW" sz="28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800" kern="100" dirty="0">
                          <a:latin typeface="Times New Roman" pitchFamily="18" charset="0"/>
                          <a:ea typeface="新細明體"/>
                          <a:cs typeface="Times New Roman" pitchFamily="18" charset="0"/>
                        </a:rPr>
                        <a:t>1980s</a:t>
                      </a:r>
                      <a:endParaRPr lang="zh-TW" sz="28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800" kern="100" dirty="0">
                          <a:latin typeface="Times New Roman" pitchFamily="18" charset="0"/>
                          <a:ea typeface="新細明體"/>
                          <a:cs typeface="Times New Roman" pitchFamily="18" charset="0"/>
                        </a:rPr>
                        <a:t>1990s</a:t>
                      </a:r>
                      <a:endParaRPr lang="zh-TW" sz="28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800" kern="100" dirty="0">
                          <a:latin typeface="Times New Roman" pitchFamily="18" charset="0"/>
                          <a:ea typeface="新細明體"/>
                          <a:cs typeface="Times New Roman" pitchFamily="18" charset="0"/>
                        </a:rPr>
                        <a:t>2000s</a:t>
                      </a:r>
                      <a:endParaRPr lang="zh-TW" sz="28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800" kern="100" dirty="0">
                          <a:latin typeface="Times New Roman" pitchFamily="18" charset="0"/>
                          <a:ea typeface="新細明體"/>
                          <a:cs typeface="Times New Roman" pitchFamily="18" charset="0"/>
                        </a:rPr>
                        <a:t>2010s</a:t>
                      </a:r>
                      <a:endParaRPr lang="zh-TW" sz="2800" kern="100" dirty="0">
                        <a:latin typeface="Times New Roman" pitchFamily="18" charset="0"/>
                        <a:ea typeface="新細明體"/>
                        <a:cs typeface="Times New Roman" pitchFamily="18" charset="0"/>
                      </a:endParaRPr>
                    </a:p>
                  </a:txBody>
                  <a:tcPr marL="68580" marR="68580" marT="0" marB="0"/>
                </a:tc>
              </a:tr>
              <a:tr h="805657">
                <a:tc>
                  <a:txBody>
                    <a:bodyPr/>
                    <a:lstStyle/>
                    <a:p>
                      <a:pPr>
                        <a:spcAft>
                          <a:spcPts val="0"/>
                        </a:spcAft>
                      </a:pPr>
                      <a:r>
                        <a:rPr lang="en-US" sz="2000" kern="100" dirty="0">
                          <a:latin typeface="Times New Roman" pitchFamily="18" charset="0"/>
                          <a:ea typeface="新細明體"/>
                          <a:cs typeface="Times New Roman" pitchFamily="18" charset="0"/>
                        </a:rPr>
                        <a:t>Primary</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(1</a:t>
                      </a:r>
                      <a:r>
                        <a:rPr lang="en-US" sz="2000" kern="100" baseline="30000" dirty="0">
                          <a:latin typeface="Times New Roman" pitchFamily="18" charset="0"/>
                          <a:ea typeface="新細明體"/>
                          <a:cs typeface="Times New Roman" pitchFamily="18" charset="0"/>
                        </a:rPr>
                        <a:t>st</a:t>
                      </a:r>
                      <a:r>
                        <a:rPr lang="en-US" sz="2000" kern="100" dirty="0">
                          <a:latin typeface="Times New Roman" pitchFamily="18" charset="0"/>
                          <a:ea typeface="新細明體"/>
                          <a:cs typeface="Times New Roman" pitchFamily="18" charset="0"/>
                        </a:rPr>
                        <a:t> tier)</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6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6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6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6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6 years</a:t>
                      </a:r>
                      <a:endParaRPr lang="zh-TW" sz="2000" kern="100" dirty="0">
                        <a:latin typeface="Times New Roman" pitchFamily="18" charset="0"/>
                        <a:ea typeface="新細明體"/>
                        <a:cs typeface="Times New Roman" pitchFamily="18" charset="0"/>
                      </a:endParaRPr>
                    </a:p>
                  </a:txBody>
                  <a:tcPr marL="68580" marR="68580" marT="0" marB="0"/>
                </a:tc>
              </a:tr>
              <a:tr h="1191932">
                <a:tc>
                  <a:txBody>
                    <a:bodyPr/>
                    <a:lstStyle/>
                    <a:p>
                      <a:pPr>
                        <a:spcAft>
                          <a:spcPts val="0"/>
                        </a:spcAft>
                      </a:pPr>
                      <a:r>
                        <a:rPr lang="en-US" sz="2000" kern="100">
                          <a:latin typeface="Times New Roman" pitchFamily="18" charset="0"/>
                          <a:ea typeface="新細明體"/>
                          <a:cs typeface="Times New Roman" pitchFamily="18" charset="0"/>
                        </a:rPr>
                        <a:t>Secondary</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(2</a:t>
                      </a:r>
                      <a:r>
                        <a:rPr lang="en-US" sz="2000" kern="100" baseline="30000">
                          <a:latin typeface="Times New Roman" pitchFamily="18" charset="0"/>
                          <a:ea typeface="新細明體"/>
                          <a:cs typeface="Times New Roman" pitchFamily="18" charset="0"/>
                        </a:rPr>
                        <a:t>nd</a:t>
                      </a:r>
                      <a:r>
                        <a:rPr lang="en-US" sz="2000" kern="100">
                          <a:latin typeface="Times New Roman" pitchFamily="18" charset="0"/>
                          <a:ea typeface="新細明體"/>
                          <a:cs typeface="Times New Roman" pitchFamily="18" charset="0"/>
                        </a:rPr>
                        <a:t> tier)</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a:latin typeface="Times New Roman" pitchFamily="18" charset="0"/>
                          <a:ea typeface="新細明體"/>
                          <a:cs typeface="Times New Roman" pitchFamily="18" charset="0"/>
                        </a:rPr>
                        <a:t>5+2</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3+3</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a:latin typeface="Times New Roman" pitchFamily="18" charset="0"/>
                          <a:ea typeface="新細明體"/>
                          <a:cs typeface="Times New Roman" pitchFamily="18" charset="0"/>
                        </a:rPr>
                        <a:t>5+2</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3+3</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Vocational courses</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a:latin typeface="Times New Roman" pitchFamily="18" charset="0"/>
                          <a:ea typeface="新細明體"/>
                          <a:cs typeface="Times New Roman" pitchFamily="18" charset="0"/>
                        </a:rPr>
                        <a:t>5+2</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Vocational courses</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5+2</a:t>
                      </a:r>
                      <a:endParaRPr lang="zh-TW" sz="2000" kern="100" dirty="0">
                        <a:latin typeface="Times New Roman" pitchFamily="18" charset="0"/>
                        <a:ea typeface="新細明體"/>
                        <a:cs typeface="Times New Roman" pitchFamily="18" charset="0"/>
                      </a:endParaRPr>
                    </a:p>
                    <a:p>
                      <a:pPr>
                        <a:spcAft>
                          <a:spcPts val="0"/>
                        </a:spcAft>
                      </a:pPr>
                      <a:r>
                        <a:rPr lang="en-US" sz="2000" kern="100" dirty="0" smtClean="0">
                          <a:latin typeface="Times New Roman" pitchFamily="18" charset="0"/>
                          <a:ea typeface="新細明體"/>
                          <a:cs typeface="Times New Roman" pitchFamily="18" charset="0"/>
                        </a:rPr>
                        <a:t>PYJ</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3+3</a:t>
                      </a:r>
                      <a:endParaRPr lang="zh-TW" sz="2000" kern="100" dirty="0">
                        <a:latin typeface="Times New Roman" pitchFamily="18" charset="0"/>
                        <a:ea typeface="新細明體"/>
                        <a:cs typeface="Times New Roman" pitchFamily="18" charset="0"/>
                      </a:endParaRPr>
                    </a:p>
                    <a:p>
                      <a:pPr>
                        <a:spcAft>
                          <a:spcPts val="0"/>
                        </a:spcAft>
                      </a:pPr>
                      <a:r>
                        <a:rPr lang="en-US" sz="2000" kern="100" dirty="0" smtClean="0">
                          <a:latin typeface="Times New Roman" pitchFamily="18" charset="0"/>
                          <a:ea typeface="新細明體"/>
                          <a:cs typeface="Times New Roman" pitchFamily="18" charset="0"/>
                        </a:rPr>
                        <a:t>YJD</a:t>
                      </a:r>
                      <a:endParaRPr lang="zh-TW" sz="2000" kern="100" dirty="0">
                        <a:latin typeface="Times New Roman" pitchFamily="18" charset="0"/>
                        <a:ea typeface="新細明體"/>
                        <a:cs typeface="Times New Roman" pitchFamily="18" charset="0"/>
                      </a:endParaRPr>
                    </a:p>
                  </a:txBody>
                  <a:tcPr marL="68580" marR="68580" marT="0" marB="0"/>
                </a:tc>
              </a:tr>
              <a:tr h="1589242">
                <a:tc>
                  <a:txBody>
                    <a:bodyPr/>
                    <a:lstStyle/>
                    <a:p>
                      <a:pPr>
                        <a:spcAft>
                          <a:spcPts val="0"/>
                        </a:spcAft>
                      </a:pPr>
                      <a:r>
                        <a:rPr lang="en-US" sz="2000" kern="100">
                          <a:latin typeface="Times New Roman" pitchFamily="18" charset="0"/>
                          <a:ea typeface="新細明體"/>
                          <a:cs typeface="Times New Roman" pitchFamily="18" charset="0"/>
                        </a:rPr>
                        <a:t>Tertiary</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(3</a:t>
                      </a:r>
                      <a:r>
                        <a:rPr lang="en-US" sz="2000" kern="100" baseline="30000">
                          <a:latin typeface="Times New Roman" pitchFamily="18" charset="0"/>
                          <a:ea typeface="新細明體"/>
                          <a:cs typeface="Times New Roman" pitchFamily="18" charset="0"/>
                        </a:rPr>
                        <a:t>rd</a:t>
                      </a:r>
                      <a:r>
                        <a:rPr lang="en-US" sz="2000" kern="100">
                          <a:latin typeface="Times New Roman" pitchFamily="18" charset="0"/>
                          <a:ea typeface="新細明體"/>
                          <a:cs typeface="Times New Roman" pitchFamily="18" charset="0"/>
                        </a:rPr>
                        <a:t> tier)</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OD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HD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Degree (3 and 4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OD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HD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Degree (3 and 4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a:latin typeface="Times New Roman" pitchFamily="18" charset="0"/>
                          <a:ea typeface="新細明體"/>
                          <a:cs typeface="Times New Roman" pitchFamily="18" charset="0"/>
                        </a:rPr>
                        <a:t>OD</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HD</a:t>
                      </a:r>
                      <a:endParaRPr lang="zh-TW" sz="2000" kern="100">
                        <a:latin typeface="Times New Roman" pitchFamily="18" charset="0"/>
                        <a:ea typeface="新細明體"/>
                        <a:cs typeface="Times New Roman" pitchFamily="18" charset="0"/>
                      </a:endParaRPr>
                    </a:p>
                    <a:p>
                      <a:pPr>
                        <a:spcAft>
                          <a:spcPts val="0"/>
                        </a:spcAft>
                      </a:pPr>
                      <a:r>
                        <a:rPr lang="en-US" sz="2000" kern="100">
                          <a:latin typeface="Times New Roman" pitchFamily="18" charset="0"/>
                          <a:ea typeface="新細明體"/>
                          <a:cs typeface="Times New Roman" pitchFamily="18" charset="0"/>
                        </a:rPr>
                        <a:t>Degree (3 years)</a:t>
                      </a:r>
                      <a:endParaRPr lang="zh-TW" sz="2000" kern="10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smtClean="0">
                          <a:latin typeface="Times New Roman" pitchFamily="18" charset="0"/>
                          <a:ea typeface="新細明體"/>
                          <a:cs typeface="Times New Roman" pitchFamily="18" charset="0"/>
                        </a:rPr>
                        <a:t>AD</a:t>
                      </a:r>
                    </a:p>
                    <a:p>
                      <a:pPr>
                        <a:spcAft>
                          <a:spcPts val="0"/>
                        </a:spcAft>
                      </a:pPr>
                      <a:r>
                        <a:rPr lang="en-US" sz="2000" kern="100" dirty="0" smtClean="0">
                          <a:latin typeface="Times New Roman" pitchFamily="18" charset="0"/>
                          <a:ea typeface="新細明體"/>
                          <a:cs typeface="Times New Roman" pitchFamily="18" charset="0"/>
                        </a:rPr>
                        <a:t>OD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HD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Degree (3 years)</a:t>
                      </a:r>
                      <a:endParaRPr lang="zh-TW" sz="2000" kern="100" dirty="0">
                        <a:latin typeface="Times New Roman" pitchFamily="18" charset="0"/>
                        <a:ea typeface="新細明體"/>
                        <a:cs typeface="Times New Roman" pitchFamily="18" charset="0"/>
                      </a:endParaRPr>
                    </a:p>
                  </a:txBody>
                  <a:tcPr marL="68580" marR="68580" marT="0" marB="0"/>
                </a:tc>
                <a:tc>
                  <a:txBody>
                    <a:bodyPr/>
                    <a:lstStyle/>
                    <a:p>
                      <a:pPr>
                        <a:spcAft>
                          <a:spcPts val="0"/>
                        </a:spcAft>
                      </a:pPr>
                      <a:r>
                        <a:rPr lang="en-US" sz="2000" kern="100" dirty="0">
                          <a:latin typeface="Times New Roman" pitchFamily="18" charset="0"/>
                          <a:ea typeface="新細明體"/>
                          <a:cs typeface="Times New Roman" pitchFamily="18" charset="0"/>
                        </a:rPr>
                        <a:t>OD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HD</a:t>
                      </a:r>
                      <a:endParaRPr lang="zh-TW" sz="2000" kern="100" dirty="0">
                        <a:latin typeface="Times New Roman" pitchFamily="18" charset="0"/>
                        <a:ea typeface="新細明體"/>
                        <a:cs typeface="Times New Roman" pitchFamily="18" charset="0"/>
                      </a:endParaRPr>
                    </a:p>
                    <a:p>
                      <a:pPr>
                        <a:spcAft>
                          <a:spcPts val="0"/>
                        </a:spcAft>
                      </a:pPr>
                      <a:r>
                        <a:rPr lang="en-US" sz="2000" kern="100" dirty="0">
                          <a:latin typeface="Times New Roman" pitchFamily="18" charset="0"/>
                          <a:ea typeface="新細明體"/>
                          <a:cs typeface="Times New Roman" pitchFamily="18" charset="0"/>
                        </a:rPr>
                        <a:t>Degree (4 years)</a:t>
                      </a:r>
                      <a:endParaRPr lang="zh-TW" sz="2000" kern="100" dirty="0">
                        <a:latin typeface="Times New Roman" pitchFamily="18" charset="0"/>
                        <a:ea typeface="新細明體"/>
                        <a:cs typeface="Times New Roman" pitchFamily="18" charset="0"/>
                      </a:endParaRPr>
                    </a:p>
                  </a:txBody>
                  <a:tcPr marL="68580" marR="68580" marT="0" marB="0"/>
                </a:tc>
              </a:tr>
            </a:tbl>
          </a:graphicData>
        </a:graphic>
      </p:graphicFrame>
      <p:sp>
        <p:nvSpPr>
          <p:cNvPr id="3" name="標題 2"/>
          <p:cNvSpPr>
            <a:spLocks noGrp="1"/>
          </p:cNvSpPr>
          <p:nvPr>
            <p:ph type="title"/>
          </p:nvPr>
        </p:nvSpPr>
        <p:spPr/>
        <p:txBody>
          <a:bodyPr>
            <a:normAutofit/>
          </a:bodyPr>
          <a:lstStyle/>
          <a:p>
            <a:pPr algn="ctr"/>
            <a:r>
              <a:rPr lang="en-US" altLang="zh-TW" sz="4400" dirty="0" smtClean="0">
                <a:latin typeface="Times New Roman" panose="02020603050405020304" pitchFamily="18" charset="0"/>
                <a:cs typeface="Times New Roman" panose="02020603050405020304" pitchFamily="18" charset="0"/>
              </a:rPr>
              <a:t>Formal Education System in HK</a:t>
            </a:r>
            <a:endParaRPr lang="zh-TW" altLang="en-US" sz="4400"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6FC8CE74-DF09-429F-A249-81CF827ED56A}"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400" dirty="0" smtClean="0">
                <a:latin typeface="Times New Roman" panose="02020603050405020304" pitchFamily="18" charset="0"/>
                <a:cs typeface="Times New Roman" panose="02020603050405020304" pitchFamily="18" charset="0"/>
              </a:rPr>
              <a:t>Social Demand Approach</a:t>
            </a:r>
            <a:endParaRPr lang="zh-TW" altLang="en-US" sz="4400"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a:bodyPr>
          <a:lstStyle/>
          <a:p>
            <a:r>
              <a:rPr lang="en-US" altLang="zh-TW" sz="4000" dirty="0" smtClean="0">
                <a:latin typeface="Times New Roman" panose="02020603050405020304" pitchFamily="18" charset="0"/>
                <a:cs typeface="Times New Roman" panose="02020603050405020304" pitchFamily="18" charset="0"/>
              </a:rPr>
              <a:t>Provide enough capacity for all those qualified and willing to enroll in institutions of education and training.</a:t>
            </a:r>
          </a:p>
          <a:p>
            <a:endParaRPr lang="en-US" altLang="zh-TW" sz="4000" dirty="0" smtClean="0">
              <a:latin typeface="Times New Roman" panose="02020603050405020304" pitchFamily="18" charset="0"/>
              <a:cs typeface="Times New Roman" panose="02020603050405020304" pitchFamily="18" charset="0"/>
            </a:endParaRPr>
          </a:p>
          <a:p>
            <a:r>
              <a:rPr lang="en-US" altLang="zh-TW" sz="2600" dirty="0" smtClean="0">
                <a:latin typeface="Times New Roman" panose="02020603050405020304" pitchFamily="18" charset="0"/>
                <a:cs typeface="Times New Roman" panose="02020603050405020304" pitchFamily="18" charset="0"/>
              </a:rPr>
              <a:t>In UK, the 1963 Robbins Report, adhered to the principle of social demand as a basis for growth and expansion of higher education.</a:t>
            </a:r>
            <a:endParaRPr lang="zh-TW" altLang="en-US" sz="26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8</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000" dirty="0" smtClean="0">
                <a:latin typeface="Times New Roman" panose="02020603050405020304" pitchFamily="18" charset="0"/>
                <a:cs typeface="Times New Roman" panose="02020603050405020304" pitchFamily="18" charset="0"/>
              </a:rPr>
              <a:t>Manpower Requirements Approach</a:t>
            </a:r>
            <a:endParaRPr lang="zh-TW" altLang="en-US" sz="4000"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539552" y="1481328"/>
            <a:ext cx="7920880" cy="4525963"/>
          </a:xfrm>
        </p:spPr>
        <p:txBody>
          <a:bodyPr>
            <a:normAutofit/>
          </a:bodyPr>
          <a:lstStyle/>
          <a:p>
            <a:pPr>
              <a:lnSpc>
                <a:spcPct val="145000"/>
              </a:lnSpc>
            </a:pPr>
            <a:r>
              <a:rPr lang="en-US" altLang="zh-TW" sz="3600" dirty="0" smtClean="0">
                <a:latin typeface="Times New Roman" panose="02020603050405020304" pitchFamily="18" charset="0"/>
                <a:cs typeface="Times New Roman" panose="02020603050405020304" pitchFamily="18" charset="0"/>
              </a:rPr>
              <a:t>developing occupation-education matrices linking qualification levels required for different categories of jobs.</a:t>
            </a:r>
          </a:p>
          <a:p>
            <a:pPr>
              <a:lnSpc>
                <a:spcPct val="145000"/>
              </a:lnSpc>
            </a:pPr>
            <a:r>
              <a:rPr lang="en-US" altLang="zh-TW" sz="3600" dirty="0" smtClean="0">
                <a:latin typeface="Times New Roman" panose="02020603050405020304" pitchFamily="18" charset="0"/>
                <a:cs typeface="Times New Roman" panose="02020603050405020304" pitchFamily="18" charset="0"/>
              </a:rPr>
              <a:t>linking education with economic planning</a:t>
            </a:r>
            <a:endParaRPr lang="zh-TW" altLang="en-US" sz="36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FC8CE74-DF09-429F-A249-81CF827ED56A}" type="slidenum">
              <a:rPr lang="zh-TW" altLang="en-US" smtClean="0"/>
              <a:pPr/>
              <a:t>9</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401</TotalTime>
  <Words>594</Words>
  <Application>Microsoft Office PowerPoint</Application>
  <PresentationFormat>如螢幕大小 (4:3)</PresentationFormat>
  <Paragraphs>198</Paragraphs>
  <Slides>18</Slides>
  <Notes>1</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匯合</vt:lpstr>
      <vt:lpstr>Module 1:</vt:lpstr>
      <vt:lpstr>Some interesting questions</vt:lpstr>
      <vt:lpstr>Formal education</vt:lpstr>
      <vt:lpstr>Non-formal education</vt:lpstr>
      <vt:lpstr>Informal education</vt:lpstr>
      <vt:lpstr>70:20:10 Learning Model</vt:lpstr>
      <vt:lpstr>Formal Education System in HK</vt:lpstr>
      <vt:lpstr>Social Demand Approach</vt:lpstr>
      <vt:lpstr>Manpower Requirements Approach</vt:lpstr>
      <vt:lpstr> Rates-of-return Analysis </vt:lpstr>
      <vt:lpstr>PowerPoint 簡報</vt:lpstr>
      <vt:lpstr>Funding of Education</vt:lpstr>
      <vt:lpstr>Government Expenditure on Education</vt:lpstr>
      <vt:lpstr>Education expenditure data HK</vt:lpstr>
      <vt:lpstr>Public spending on education as % of total public spending</vt:lpstr>
      <vt:lpstr>Public spending on education as % of  GDP</vt:lpstr>
      <vt:lpstr>Focus of the next session</vt:lpstr>
      <vt:lpstr>Some possible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public spending on education as % of total public spending</dc:title>
  <dc:creator>user</dc:creator>
  <cp:lastModifiedBy>Nathan</cp:lastModifiedBy>
  <cp:revision>41</cp:revision>
  <cp:lastPrinted>2014-06-04T08:19:08Z</cp:lastPrinted>
  <dcterms:created xsi:type="dcterms:W3CDTF">2014-06-02T08:35:19Z</dcterms:created>
  <dcterms:modified xsi:type="dcterms:W3CDTF">2014-06-05T01:25:09Z</dcterms:modified>
</cp:coreProperties>
</file>